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87" r:id="rId5"/>
    <p:sldMasterId id="2147483701" r:id="rId6"/>
    <p:sldMasterId id="2147483681" r:id="rId7"/>
    <p:sldMasterId id="2147483708" r:id="rId8"/>
    <p:sldMasterId id="2147483719" r:id="rId9"/>
  </p:sldMasterIdLst>
  <p:notesMasterIdLst>
    <p:notesMasterId r:id="rId23"/>
  </p:notesMasterIdLst>
  <p:handoutMasterIdLst>
    <p:handoutMasterId r:id="rId24"/>
  </p:handoutMasterIdLst>
  <p:sldIdLst>
    <p:sldId id="280" r:id="rId10"/>
    <p:sldId id="283" r:id="rId11"/>
    <p:sldId id="289" r:id="rId12"/>
    <p:sldId id="294" r:id="rId13"/>
    <p:sldId id="299" r:id="rId14"/>
    <p:sldId id="291" r:id="rId15"/>
    <p:sldId id="292" r:id="rId16"/>
    <p:sldId id="293" r:id="rId17"/>
    <p:sldId id="298" r:id="rId18"/>
    <p:sldId id="296" r:id="rId19"/>
    <p:sldId id="288" r:id="rId20"/>
    <p:sldId id="300" r:id="rId21"/>
    <p:sldId id="277" r:id="rId2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454C"/>
    <a:srgbClr val="855C24"/>
    <a:srgbClr val="FBE3A5"/>
    <a:srgbClr val="F9D97C"/>
    <a:srgbClr val="100C08"/>
    <a:srgbClr val="E0AA26"/>
    <a:srgbClr val="F5C832"/>
    <a:srgbClr val="A9ABB2"/>
    <a:srgbClr val="DEC5A6"/>
    <a:srgbClr val="1B21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Közepesen sötét stílus 2 – 2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Közepesen sötét stílus 2 – 3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Közepesen sötét stílus 2 – 4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Közepesen sötét stílus 2 – 5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25E5076-3810-47DD-B79F-674D7AD40C01}" styleName="Sötét stílus 1 – 1. jelölőszín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Sötét stílus 2 – 3./4. jelölőszín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B4B98B0-60AC-42C2-AFA5-B58CD77FA1E5}" styleName="Világos stílus 1 – 1. jelölőszín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éma alapján készült stílus 1 – 1. jelölőszín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E8034E78-7F5D-4C2E-B375-FC64B27BC917}" styleName="Sötét stílus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Közepesen sötét stílu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Közepesen sötét stílus 1 – 1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Közepesen sötét stílus 1 – 2. jelölőszín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3296810-A885-4BE3-A3E7-6D5BEEA58F35}" styleName="Közepesen sötét stílus 2 – 6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1" autoAdjust="0"/>
    <p:restoredTop sz="94654"/>
  </p:normalViewPr>
  <p:slideViewPr>
    <p:cSldViewPr snapToGrid="0" snapToObjects="1">
      <p:cViewPr varScale="1">
        <p:scale>
          <a:sx n="62" d="100"/>
          <a:sy n="62" d="100"/>
        </p:scale>
        <p:origin x="832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97" d="100"/>
          <a:sy n="97" d="100"/>
        </p:scale>
        <p:origin x="2574" y="102"/>
      </p:cViewPr>
      <p:guideLst>
        <p:guide orient="horz" pos="2880"/>
        <p:guide pos="2160"/>
      </p:guideLst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unicorvinus-my.sharepoint.com/personal/aletta_biszak_stud_uni-corvinus_hu/Documents/Ata/Corvinus/II.%20f&#233;l&#233;v/Projekt/Projekt.adatvizualiz&#225;ci&#243;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oncs\Documents\Beadand&#243;%20AirBnB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oncs\Documents\Beadand&#243;%20AirBnB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r>
              <a:rPr lang="hu-HU" dirty="0"/>
              <a:t>7. ábra: Nyugat vs Kelet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3D454C"/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434328577980953"/>
          <c:y val="0.17171296296296296"/>
          <c:w val="0.85363173183626329"/>
          <c:h val="0.71869588884140412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3D45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E4A4-4EB7-BB61-BE850349A38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4A4-4EB7-BB61-BE850349A385}"/>
              </c:ext>
            </c:extLst>
          </c:dPt>
          <c:cat>
            <c:strRef>
              <c:f>'Kelet-Nyugat'!$K$1:$L$1</c:f>
              <c:strCache>
                <c:ptCount val="2"/>
                <c:pt idx="0">
                  <c:v>Nyugat-Berlin</c:v>
                </c:pt>
                <c:pt idx="1">
                  <c:v>Kelet-Berlin</c:v>
                </c:pt>
              </c:strCache>
            </c:strRef>
          </c:cat>
          <c:val>
            <c:numRef>
              <c:f>'Kelet-Nyugat'!$K$3:$L$3</c:f>
              <c:numCache>
                <c:formatCode>General</c:formatCode>
                <c:ptCount val="2"/>
                <c:pt idx="0">
                  <c:v>57.239384615384616</c:v>
                </c:pt>
                <c:pt idx="1">
                  <c:v>63.475027995520719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4A4-4EB7-BB61-BE850349A3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2"/>
        <c:overlap val="-27"/>
        <c:axId val="476029608"/>
        <c:axId val="476027312"/>
      </c:barChart>
      <c:catAx>
        <c:axId val="476029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476027312"/>
        <c:crosses val="autoZero"/>
        <c:auto val="1"/>
        <c:lblAlgn val="ctr"/>
        <c:lblOffset val="100"/>
        <c:noMultiLvlLbl val="0"/>
      </c:catAx>
      <c:valAx>
        <c:axId val="476027312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3D454C"/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hu-HU"/>
                  <a:t>ár(€)</a:t>
                </a:r>
              </a:p>
            </c:rich>
          </c:tx>
          <c:layout>
            <c:manualLayout>
              <c:xMode val="edge"/>
              <c:yMode val="edge"/>
              <c:x val="1.9102196752626553E-2"/>
              <c:y val="4.3256051326917462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3D454C"/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476029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3D454C"/>
          </a:solidFill>
          <a:latin typeface="+mj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r>
              <a:rPr lang="hu-HU" dirty="0"/>
              <a:t>6.</a:t>
            </a:r>
            <a:r>
              <a:rPr lang="hu-HU" baseline="0" dirty="0"/>
              <a:t> </a:t>
            </a:r>
            <a:r>
              <a:rPr lang="hu-HU" dirty="0"/>
              <a:t>ábra: Ingatlanok átlagárai kerületenként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3D454C"/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6847837185392824E-2"/>
          <c:y val="0.13109870617860145"/>
          <c:w val="0.91522597076222612"/>
          <c:h val="0.56520279480680247"/>
        </c:manualLayout>
      </c:layout>
      <c:barChart>
        <c:barDir val="col"/>
        <c:grouping val="clustered"/>
        <c:varyColors val="0"/>
        <c:ser>
          <c:idx val="0"/>
          <c:order val="0"/>
          <c:tx>
            <c:v>nyugati kerület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Munka2!$J$2:$V$2</c:f>
              <c:strCache>
                <c:ptCount val="13"/>
                <c:pt idx="0">
                  <c:v>Berlin</c:v>
                </c:pt>
                <c:pt idx="1">
                  <c:v>Mitte</c:v>
                </c:pt>
                <c:pt idx="2">
                  <c:v>Charlottenburg-Wilmersdorf</c:v>
                </c:pt>
                <c:pt idx="3">
                  <c:v>Pankow</c:v>
                </c:pt>
                <c:pt idx="4">
                  <c:v>Friedrichshain-Kreuzberg</c:v>
                </c:pt>
                <c:pt idx="5">
                  <c:v>Treptow-Köpenick</c:v>
                </c:pt>
                <c:pt idx="6">
                  <c:v>Tempelhof-Schöneberg</c:v>
                </c:pt>
                <c:pt idx="7">
                  <c:v>Spandau</c:v>
                </c:pt>
                <c:pt idx="8">
                  <c:v>Reinickendorf</c:v>
                </c:pt>
                <c:pt idx="9">
                  <c:v>Neukölln</c:v>
                </c:pt>
                <c:pt idx="10">
                  <c:v>Lichtenberg</c:v>
                </c:pt>
                <c:pt idx="11">
                  <c:v>Marzahn-Hellersdorf</c:v>
                </c:pt>
                <c:pt idx="12">
                  <c:v>Steglitz-Zehlendorf</c:v>
                </c:pt>
              </c:strCache>
            </c:strRef>
          </c:cat>
          <c:val>
            <c:numRef>
              <c:f>Munka2!$J$3:$V$3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0-946D-49F6-B997-6E81A1FC697A}"/>
            </c:ext>
          </c:extLst>
        </c:ser>
        <c:ser>
          <c:idx val="1"/>
          <c:order val="1"/>
          <c:tx>
            <c:v>keleti kerület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46D-49F6-B997-6E81A1FC697A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46D-49F6-B997-6E81A1FC697A}"/>
              </c:ext>
            </c:extLst>
          </c:dPt>
          <c:dPt>
            <c:idx val="2"/>
            <c:invertIfNegative val="0"/>
            <c:bubble3D val="0"/>
            <c:spPr>
              <a:solidFill>
                <a:srgbClr val="3D45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946D-49F6-B997-6E81A1FC697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8-946D-49F6-B997-6E81A1FC697A}"/>
              </c:ext>
            </c:extLst>
          </c:dPt>
          <c:dPt>
            <c:idx val="4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946D-49F6-B997-6E81A1FC697A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946D-49F6-B997-6E81A1FC697A}"/>
              </c:ext>
            </c:extLst>
          </c:dPt>
          <c:dPt>
            <c:idx val="6"/>
            <c:invertIfNegative val="0"/>
            <c:bubble3D val="0"/>
            <c:spPr>
              <a:solidFill>
                <a:srgbClr val="3D45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946D-49F6-B997-6E81A1FC697A}"/>
              </c:ext>
            </c:extLst>
          </c:dPt>
          <c:dPt>
            <c:idx val="7"/>
            <c:invertIfNegative val="0"/>
            <c:bubble3D val="0"/>
            <c:spPr>
              <a:solidFill>
                <a:srgbClr val="3D45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946D-49F6-B997-6E81A1FC697A}"/>
              </c:ext>
            </c:extLst>
          </c:dPt>
          <c:dPt>
            <c:idx val="8"/>
            <c:invertIfNegative val="0"/>
            <c:bubble3D val="0"/>
            <c:spPr>
              <a:solidFill>
                <a:srgbClr val="3D45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946D-49F6-B997-6E81A1FC697A}"/>
              </c:ext>
            </c:extLst>
          </c:dPt>
          <c:dPt>
            <c:idx val="9"/>
            <c:invertIfNegative val="0"/>
            <c:bubble3D val="0"/>
            <c:spPr>
              <a:solidFill>
                <a:srgbClr val="3D45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946D-49F6-B997-6E81A1FC697A}"/>
              </c:ext>
            </c:extLst>
          </c:dPt>
          <c:dPt>
            <c:idx val="1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6-946D-49F6-B997-6E81A1FC697A}"/>
              </c:ext>
            </c:extLst>
          </c:dPt>
          <c:dPt>
            <c:idx val="11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946D-49F6-B997-6E81A1FC697A}"/>
              </c:ext>
            </c:extLst>
          </c:dPt>
          <c:dPt>
            <c:idx val="12"/>
            <c:invertIfNegative val="0"/>
            <c:bubble3D val="0"/>
            <c:spPr>
              <a:solidFill>
                <a:srgbClr val="3D45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946D-49F6-B997-6E81A1FC697A}"/>
              </c:ext>
            </c:extLst>
          </c:dPt>
          <c:cat>
            <c:strRef>
              <c:f>Munka2!$J$2:$V$2</c:f>
              <c:strCache>
                <c:ptCount val="13"/>
                <c:pt idx="0">
                  <c:v>Berlin</c:v>
                </c:pt>
                <c:pt idx="1">
                  <c:v>Mitte</c:v>
                </c:pt>
                <c:pt idx="2">
                  <c:v>Charlottenburg-Wilmersdorf</c:v>
                </c:pt>
                <c:pt idx="3">
                  <c:v>Pankow</c:v>
                </c:pt>
                <c:pt idx="4">
                  <c:v>Friedrichshain-Kreuzberg</c:v>
                </c:pt>
                <c:pt idx="5">
                  <c:v>Treptow-Köpenick</c:v>
                </c:pt>
                <c:pt idx="6">
                  <c:v>Tempelhof-Schöneberg</c:v>
                </c:pt>
                <c:pt idx="7">
                  <c:v>Spandau</c:v>
                </c:pt>
                <c:pt idx="8">
                  <c:v>Reinickendorf</c:v>
                </c:pt>
                <c:pt idx="9">
                  <c:v>Neukölln</c:v>
                </c:pt>
                <c:pt idx="10">
                  <c:v>Lichtenberg</c:v>
                </c:pt>
                <c:pt idx="11">
                  <c:v>Marzahn-Hellersdorf</c:v>
                </c:pt>
                <c:pt idx="12">
                  <c:v>Steglitz-Zehlendorf</c:v>
                </c:pt>
              </c:strCache>
            </c:strRef>
          </c:cat>
          <c:val>
            <c:numRef>
              <c:f>Munka2!$J$4:$V$4</c:f>
              <c:numCache>
                <c:formatCode>0.000</c:formatCode>
                <c:ptCount val="13"/>
                <c:pt idx="0">
                  <c:v>66.766229298737045</c:v>
                </c:pt>
                <c:pt idx="1">
                  <c:v>69.216046399226684</c:v>
                </c:pt>
                <c:pt idx="2">
                  <c:v>75.252225519287833</c:v>
                </c:pt>
                <c:pt idx="3">
                  <c:v>66.622878876535992</c:v>
                </c:pt>
                <c:pt idx="4">
                  <c:v>67.173843700159495</c:v>
                </c:pt>
                <c:pt idx="5">
                  <c:v>56.735521235521233</c:v>
                </c:pt>
                <c:pt idx="6">
                  <c:v>66.20625465376024</c:v>
                </c:pt>
                <c:pt idx="7">
                  <c:v>60.03448275862069</c:v>
                </c:pt>
                <c:pt idx="8">
                  <c:v>57.723684210526315</c:v>
                </c:pt>
                <c:pt idx="9">
                  <c:v>63.918099406064393</c:v>
                </c:pt>
                <c:pt idx="10">
                  <c:v>58.65</c:v>
                </c:pt>
                <c:pt idx="11">
                  <c:v>56.25</c:v>
                </c:pt>
                <c:pt idx="12">
                  <c:v>67.532085561497325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946D-49F6-B997-6E81A1FC69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478465192"/>
        <c:axId val="478461256"/>
      </c:barChart>
      <c:catAx>
        <c:axId val="478465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478461256"/>
        <c:crosses val="autoZero"/>
        <c:auto val="1"/>
        <c:lblAlgn val="ctr"/>
        <c:lblOffset val="100"/>
        <c:noMultiLvlLbl val="0"/>
      </c:catAx>
      <c:valAx>
        <c:axId val="478461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3D454C"/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hu-HU"/>
                  <a:t>ár(€)</a:t>
                </a:r>
              </a:p>
            </c:rich>
          </c:tx>
          <c:layout>
            <c:manualLayout>
              <c:xMode val="edge"/>
              <c:yMode val="edge"/>
              <c:x val="4.0820781957294156E-3"/>
              <c:y val="6.8624001591558847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3D454C"/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478465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layout>
        <c:manualLayout>
          <c:xMode val="edge"/>
          <c:yMode val="edge"/>
          <c:x val="0.49858440140237947"/>
          <c:y val="0.85864244467209061"/>
          <c:w val="0.17294844531294901"/>
          <c:h val="0.134731439567655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3D454C"/>
              </a:solidFill>
              <a:latin typeface="+mj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3D454C"/>
          </a:solidFill>
          <a:latin typeface="+mj-lt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r>
              <a:rPr lang="hu-HU" sz="1600" dirty="0"/>
              <a:t>8.</a:t>
            </a:r>
            <a:r>
              <a:rPr lang="hu-HU" sz="1600" baseline="0" dirty="0"/>
              <a:t> </a:t>
            </a:r>
            <a:r>
              <a:rPr lang="hu-HU" sz="1600" dirty="0"/>
              <a:t> ábra: Kiadó szobatípusok megoszlása a szabályozás hatályba lépése előtt és után (2016. május 1.)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rgbClr val="3D454C"/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Munka1!$J$2</c:f>
              <c:strCache>
                <c:ptCount val="1"/>
                <c:pt idx="0">
                  <c:v>Teljes apartman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Munka1!$K$1:$L$1</c:f>
              <c:strCache>
                <c:ptCount val="2"/>
                <c:pt idx="0">
                  <c:v>Szabályozás előtt</c:v>
                </c:pt>
                <c:pt idx="1">
                  <c:v>Szabályozás után</c:v>
                </c:pt>
              </c:strCache>
            </c:strRef>
          </c:cat>
          <c:val>
            <c:numRef>
              <c:f>Munka1!$K$2:$L$2</c:f>
              <c:numCache>
                <c:formatCode>0%</c:formatCode>
                <c:ptCount val="2"/>
                <c:pt idx="0">
                  <c:v>0.61275000000000002</c:v>
                </c:pt>
                <c:pt idx="1">
                  <c:v>0.50510999999999995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6A1-40BD-9BC8-9C99B2E5659F}"/>
            </c:ext>
          </c:extLst>
        </c:ser>
        <c:ser>
          <c:idx val="1"/>
          <c:order val="1"/>
          <c:tx>
            <c:strRef>
              <c:f>Munka1!$J$3</c:f>
              <c:strCache>
                <c:ptCount val="1"/>
                <c:pt idx="0">
                  <c:v>Privát szoba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Munka1!$K$1:$L$1</c:f>
              <c:strCache>
                <c:ptCount val="2"/>
                <c:pt idx="0">
                  <c:v>Szabályozás előtt</c:v>
                </c:pt>
                <c:pt idx="1">
                  <c:v>Szabályozás után</c:v>
                </c:pt>
              </c:strCache>
            </c:strRef>
          </c:cat>
          <c:val>
            <c:numRef>
              <c:f>Munka1!$K$3:$L$3</c:f>
              <c:numCache>
                <c:formatCode>0%</c:formatCode>
                <c:ptCount val="2"/>
                <c:pt idx="0">
                  <c:v>0.37373000000000001</c:v>
                </c:pt>
                <c:pt idx="1">
                  <c:v>0.47921000000000002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6A1-40BD-9BC8-9C99B2E5659F}"/>
            </c:ext>
          </c:extLst>
        </c:ser>
        <c:ser>
          <c:idx val="2"/>
          <c:order val="2"/>
          <c:tx>
            <c:strRef>
              <c:f>Munka1!$J$4</c:f>
              <c:strCache>
                <c:ptCount val="1"/>
                <c:pt idx="0">
                  <c:v>Megosztott szoba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Munka1!$K$1:$L$1</c:f>
              <c:strCache>
                <c:ptCount val="2"/>
                <c:pt idx="0">
                  <c:v>Szabályozás előtt</c:v>
                </c:pt>
                <c:pt idx="1">
                  <c:v>Szabályozás után</c:v>
                </c:pt>
              </c:strCache>
            </c:strRef>
          </c:cat>
          <c:val>
            <c:numRef>
              <c:f>Munka1!$K$4:$L$4</c:f>
              <c:numCache>
                <c:formatCode>0%</c:formatCode>
                <c:ptCount val="2"/>
                <c:pt idx="0">
                  <c:v>1.3520000000000001E-2</c:v>
                </c:pt>
                <c:pt idx="1">
                  <c:v>1.5679999999999999E-2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A1-40BD-9BC8-9C99B2E5659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100"/>
        <c:axId val="1283088928"/>
        <c:axId val="1283089344"/>
      </c:barChart>
      <c:catAx>
        <c:axId val="12830889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3D454C"/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hu-HU"/>
                  <a:t>Időszak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3D454C"/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283089344"/>
        <c:crosses val="autoZero"/>
        <c:auto val="1"/>
        <c:lblAlgn val="ctr"/>
        <c:lblOffset val="100"/>
        <c:noMultiLvlLbl val="0"/>
      </c:catAx>
      <c:valAx>
        <c:axId val="1283089344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3D454C"/>
                    </a:solidFill>
                    <a:latin typeface="+mj-lt"/>
                    <a:ea typeface="+mn-ea"/>
                    <a:cs typeface="+mn-cs"/>
                  </a:defRPr>
                </a:pPr>
                <a:r>
                  <a:rPr lang="hu-HU"/>
                  <a:t>Szobatípusok megoszlása (%)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3D454C"/>
                  </a:solidFill>
                  <a:latin typeface="+mj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283088928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3D454C"/>
              </a:solidFill>
              <a:latin typeface="+mj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accent4">
        <a:lumMod val="20000"/>
        <a:lumOff val="80000"/>
      </a:schemeClr>
    </a:solidFill>
    <a:ln>
      <a:noFill/>
    </a:ln>
    <a:effectLst/>
  </c:spPr>
  <c:txPr>
    <a:bodyPr/>
    <a:lstStyle/>
    <a:p>
      <a:pPr>
        <a:defRPr>
          <a:solidFill>
            <a:srgbClr val="3D454C"/>
          </a:solidFill>
          <a:latin typeface="+mj-lt"/>
        </a:defRPr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Kereszttábla!$B$17</c:f>
              <c:strCache>
                <c:ptCount val="1"/>
                <c:pt idx="0">
                  <c:v>Megosztott szoba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rgbClr val="3D454C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Kereszttábla!$C$16:$D$16</c:f>
              <c:strCache>
                <c:ptCount val="2"/>
                <c:pt idx="0">
                  <c:v>COVID-19 előtt</c:v>
                </c:pt>
                <c:pt idx="1">
                  <c:v>COVID-19 után</c:v>
                </c:pt>
              </c:strCache>
            </c:strRef>
          </c:cat>
          <c:val>
            <c:numRef>
              <c:f>Kereszttábla!$C$17:$D$17</c:f>
              <c:numCache>
                <c:formatCode>General</c:formatCode>
                <c:ptCount val="2"/>
                <c:pt idx="0">
                  <c:v>0.48406050756344543</c:v>
                </c:pt>
                <c:pt idx="1">
                  <c:v>0.44315415821501014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742-4124-B23E-B8318E56DBB2}"/>
            </c:ext>
          </c:extLst>
        </c:ser>
        <c:ser>
          <c:idx val="1"/>
          <c:order val="1"/>
          <c:tx>
            <c:strRef>
              <c:f>Kereszttábla!$B$18</c:f>
              <c:strCache>
                <c:ptCount val="1"/>
                <c:pt idx="0">
                  <c:v>Teljes apartman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rgbClr val="3D454C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Kereszttábla!$C$16:$D$16</c:f>
              <c:strCache>
                <c:ptCount val="2"/>
                <c:pt idx="0">
                  <c:v>COVID-19 előtt</c:v>
                </c:pt>
                <c:pt idx="1">
                  <c:v>COVID-19 után</c:v>
                </c:pt>
              </c:strCache>
            </c:strRef>
          </c:cat>
          <c:val>
            <c:numRef>
              <c:f>Kereszttábla!$C$18:$D$18</c:f>
              <c:numCache>
                <c:formatCode>General</c:formatCode>
                <c:ptCount val="2"/>
                <c:pt idx="0">
                  <c:v>0.51593949243655457</c:v>
                </c:pt>
                <c:pt idx="1">
                  <c:v>0.55684584178498986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742-4124-B23E-B8318E56DBB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823496943"/>
        <c:axId val="823497359"/>
      </c:barChart>
      <c:catAx>
        <c:axId val="8234969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823497359"/>
        <c:crosses val="autoZero"/>
        <c:auto val="1"/>
        <c:lblAlgn val="ctr"/>
        <c:lblOffset val="100"/>
        <c:noMultiLvlLbl val="0"/>
      </c:catAx>
      <c:valAx>
        <c:axId val="8234973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8234969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3D454C"/>
              </a:solidFill>
              <a:latin typeface="+mj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3D454C"/>
          </a:solidFill>
          <a:latin typeface="+mj-lt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Kereszttábla!$B$35</c:f>
              <c:strCache>
                <c:ptCount val="1"/>
                <c:pt idx="0">
                  <c:v>Multi-host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DD4-4B52-9373-7C3053E04F2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DD4-4B52-9373-7C3053E04F28}"/>
              </c:ext>
            </c:extLst>
          </c:dPt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rgbClr val="3D454C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Kereszttábla!$C$34:$D$34</c:f>
              <c:strCache>
                <c:ptCount val="2"/>
                <c:pt idx="0">
                  <c:v>COVID-19 előtt</c:v>
                </c:pt>
                <c:pt idx="1">
                  <c:v>COVID-19 után</c:v>
                </c:pt>
              </c:strCache>
            </c:strRef>
          </c:cat>
          <c:val>
            <c:numRef>
              <c:f>Kereszttábla!$C$35:$D$35</c:f>
              <c:numCache>
                <c:formatCode>General</c:formatCode>
                <c:ptCount val="2"/>
                <c:pt idx="0">
                  <c:v>0.75830312122348631</c:v>
                </c:pt>
                <c:pt idx="1">
                  <c:v>0.72951318458417846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DD4-4B52-9373-7C3053E04F28}"/>
            </c:ext>
          </c:extLst>
        </c:ser>
        <c:ser>
          <c:idx val="1"/>
          <c:order val="1"/>
          <c:tx>
            <c:strRef>
              <c:f>Kereszttábla!$B$36</c:f>
              <c:strCache>
                <c:ptCount val="1"/>
                <c:pt idx="0">
                  <c:v>Single-host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0.0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Kereszttábla!$C$34:$D$34</c:f>
              <c:strCache>
                <c:ptCount val="2"/>
                <c:pt idx="0">
                  <c:v>COVID-19 előtt</c:v>
                </c:pt>
                <c:pt idx="1">
                  <c:v>COVID-19 után</c:v>
                </c:pt>
              </c:strCache>
            </c:strRef>
          </c:cat>
          <c:val>
            <c:numRef>
              <c:f>Kereszttábla!$C$36:$D$36</c:f>
              <c:numCache>
                <c:formatCode>General</c:formatCode>
                <c:ptCount val="2"/>
                <c:pt idx="0">
                  <c:v>0.24169687877651372</c:v>
                </c:pt>
                <c:pt idx="1">
                  <c:v>0.27048681541582148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DD4-4B52-9373-7C3053E04F2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457442128"/>
        <c:axId val="1457442960"/>
      </c:barChart>
      <c:catAx>
        <c:axId val="1457442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457442960"/>
        <c:crosses val="autoZero"/>
        <c:auto val="1"/>
        <c:lblAlgn val="ctr"/>
        <c:lblOffset val="100"/>
        <c:noMultiLvlLbl val="0"/>
      </c:catAx>
      <c:valAx>
        <c:axId val="1457442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3D454C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457442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rgbClr val="3D454C"/>
              </a:solidFill>
              <a:latin typeface="+mj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3D454C"/>
          </a:solidFill>
          <a:latin typeface="+mj-lt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</cdr:x>
      <cdr:y>0.91477</cdr:y>
    </cdr:from>
    <cdr:to>
      <cdr:x>0.95914</cdr:x>
      <cdr:y>1</cdr:y>
    </cdr:to>
    <cdr:sp macro="" textlink="">
      <cdr:nvSpPr>
        <cdr:cNvPr id="2" name="Szövegdoboz 1">
          <a:extLst xmlns:a="http://schemas.openxmlformats.org/drawingml/2006/main">
            <a:ext uri="{FF2B5EF4-FFF2-40B4-BE49-F238E27FC236}">
              <a16:creationId xmlns:a16="http://schemas.microsoft.com/office/drawing/2014/main" id="{FEECDB99-CB9A-4EE5-B42C-60750ECA2B89}"/>
            </a:ext>
          </a:extLst>
        </cdr:cNvPr>
        <cdr:cNvSpPr txBox="1"/>
      </cdr:nvSpPr>
      <cdr:spPr>
        <a:xfrm xmlns:a="http://schemas.openxmlformats.org/drawingml/2006/main">
          <a:off x="2286000" y="2509410"/>
          <a:ext cx="2099187" cy="23379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hu-HU" sz="1050" dirty="0">
              <a:solidFill>
                <a:srgbClr val="3D454C"/>
              </a:solidFill>
              <a:latin typeface="+mj-lt"/>
            </a:rPr>
            <a:t>Forrás: </a:t>
          </a:r>
          <a:r>
            <a:rPr lang="hu-HU" sz="1050" dirty="0" err="1">
              <a:solidFill>
                <a:srgbClr val="3D454C"/>
              </a:solidFill>
              <a:latin typeface="+mj-lt"/>
            </a:rPr>
            <a:t>Inside</a:t>
          </a:r>
          <a:r>
            <a:rPr lang="hu-HU" sz="1050" dirty="0">
              <a:solidFill>
                <a:srgbClr val="3D454C"/>
              </a:solidFill>
              <a:latin typeface="+mj-lt"/>
            </a:rPr>
            <a:t> </a:t>
          </a:r>
          <a:r>
            <a:rPr lang="hu-HU" sz="1050" dirty="0" err="1">
              <a:solidFill>
                <a:srgbClr val="3D454C"/>
              </a:solidFill>
              <a:latin typeface="+mj-lt"/>
            </a:rPr>
            <a:t>Airbnb,Tom</a:t>
          </a:r>
          <a:r>
            <a:rPr lang="hu-HU" sz="1050" dirty="0">
              <a:solidFill>
                <a:srgbClr val="3D454C"/>
              </a:solidFill>
              <a:latin typeface="+mj-lt"/>
            </a:rPr>
            <a:t> </a:t>
          </a:r>
          <a:r>
            <a:rPr lang="hu-HU" sz="1100" dirty="0" err="1">
              <a:solidFill>
                <a:srgbClr val="3D454C"/>
              </a:solidFill>
              <a:latin typeface="+mj-lt"/>
            </a:rPr>
            <a:t>Slee</a:t>
          </a:r>
          <a:endParaRPr lang="hu-HU" sz="1100" dirty="0">
            <a:solidFill>
              <a:srgbClr val="3D454C"/>
            </a:solidFill>
            <a:latin typeface="+mj-lt"/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CF6E208D-158E-468E-9C24-D662B92BEB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F475ED88-349A-4682-B8CD-A573756E2F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A573D-56A2-4FA9-8037-418CB95CA259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D3AA1DA-CBB1-4B16-941B-0DE59B3F95A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428A9F0-43C4-4CAF-97D4-EE8ECB529B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FAA2A3-65F5-4D35-8232-6947BAD325D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05918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649B13-56BB-2B46-B8BB-04CAC3B295EA}" type="datetimeFigureOut">
              <a:rPr lang="hu-HU" smtClean="0"/>
              <a:t>2021. 05. 13.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88C8CC-496F-EF43-AB3E-71738872D0E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0977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Relationship Id="rId4" Type="http://schemas.openxmlformats.org/officeDocument/2006/relationships/hyperlink" Target="mailto:xy.z@uni-corvinus.hu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émaelválasztó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5521EF57-C42D-4AD7-96B5-BBCD9FF225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8900000">
            <a:off x="8612223" y="3585940"/>
            <a:ext cx="2544996" cy="2544996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EAA0E2B3-C33F-44BF-BD24-838C7225A4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4" y="1709738"/>
            <a:ext cx="11096623" cy="761982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lnSpc>
                <a:spcPct val="100000"/>
              </a:lnSpc>
              <a:defRPr sz="6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66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12A0EB8-6C6A-462B-B007-E47F92C711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3" y="2724805"/>
            <a:ext cx="7431088" cy="70419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1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41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D07BBF8D-59B5-4E98-9412-4127A4631E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D94809E-8144-439E-87FC-8E63B015B14F}" type="datetime1">
              <a:rPr lang="hu-HU" smtClean="0"/>
              <a:t>2021. 05. 13.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39894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9 sorszámoz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7">
            <a:extLst>
              <a:ext uri="{FF2B5EF4-FFF2-40B4-BE49-F238E27FC236}">
                <a16:creationId xmlns:a16="http://schemas.microsoft.com/office/drawing/2014/main" id="{FDDD5CBB-919E-4178-8EC9-0F87492D1E5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  <a:endParaRPr lang="hu-HU" sz="100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83C3C09F-494C-4C4A-87C7-06D59574ABA3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4548187" y="1924628"/>
            <a:ext cx="3370263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2.</a:t>
            </a:r>
            <a:endParaRPr lang="en-US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15F7311C-818D-429E-9FE8-E815ACC8011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58174" y="1924758"/>
            <a:ext cx="3370263" cy="458860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3.</a:t>
            </a:r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95FB6020-9D77-4851-AD88-C654B6FFD8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98D9C35-95E5-4C9D-BB6E-FEA1DBC34C68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8" name="Szöveg helye 7">
            <a:extLst>
              <a:ext uri="{FF2B5EF4-FFF2-40B4-BE49-F238E27FC236}">
                <a16:creationId xmlns:a16="http://schemas.microsoft.com/office/drawing/2014/main" id="{C3D426C7-51E6-498F-9AA3-565CAD33706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5511" y="2559819"/>
            <a:ext cx="3182939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20" name="Szöveg helye 7">
            <a:extLst>
              <a:ext uri="{FF2B5EF4-FFF2-40B4-BE49-F238E27FC236}">
                <a16:creationId xmlns:a16="http://schemas.microsoft.com/office/drawing/2014/main" id="{D10499E3-B38D-4B7E-A710-D3D3EF8642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40735" y="2559819"/>
            <a:ext cx="3182939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D7A76968-F434-47A8-8BB4-B0BB3F8973EE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4548187" y="3405190"/>
            <a:ext cx="3370263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5.</a:t>
            </a:r>
            <a:endParaRPr lang="en-US" dirty="0"/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1635D96A-64C0-4E8D-9137-7FF86566B7B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8174" y="3405320"/>
            <a:ext cx="3370263" cy="458860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6.</a:t>
            </a:r>
            <a:endParaRPr lang="en-US" dirty="0"/>
          </a:p>
        </p:txBody>
      </p:sp>
      <p:sp>
        <p:nvSpPr>
          <p:cNvPr id="48" name="Szöveg helye 7">
            <a:extLst>
              <a:ext uri="{FF2B5EF4-FFF2-40B4-BE49-F238E27FC236}">
                <a16:creationId xmlns:a16="http://schemas.microsoft.com/office/drawing/2014/main" id="{64F77A26-4ED9-4455-B129-C8D7B145A3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35511" y="4040381"/>
            <a:ext cx="3182939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49" name="Szöveg helye 7">
            <a:extLst>
              <a:ext uri="{FF2B5EF4-FFF2-40B4-BE49-F238E27FC236}">
                <a16:creationId xmlns:a16="http://schemas.microsoft.com/office/drawing/2014/main" id="{AA6FEF02-C14A-42B2-A7F7-7E2EF53664C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40735" y="4040381"/>
            <a:ext cx="3182939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24A7CA19-808C-4698-9E2B-CC4AA37D1E2C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839788" y="1924628"/>
            <a:ext cx="3370263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1.</a:t>
            </a:r>
            <a:endParaRPr lang="en-US" dirty="0"/>
          </a:p>
        </p:txBody>
      </p:sp>
      <p:sp>
        <p:nvSpPr>
          <p:cNvPr id="53" name="Szöveg helye 7">
            <a:extLst>
              <a:ext uri="{FF2B5EF4-FFF2-40B4-BE49-F238E27FC236}">
                <a16:creationId xmlns:a16="http://schemas.microsoft.com/office/drawing/2014/main" id="{A515265E-C569-4028-B881-B903372F35E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7112" y="2559819"/>
            <a:ext cx="3182939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40C80332-AF2D-4C3C-BC8B-023D61E37BC9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9788" y="3410658"/>
            <a:ext cx="3370263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4.</a:t>
            </a:r>
            <a:endParaRPr lang="en-US" dirty="0"/>
          </a:p>
        </p:txBody>
      </p:sp>
      <p:sp>
        <p:nvSpPr>
          <p:cNvPr id="55" name="Szöveg helye 7">
            <a:extLst>
              <a:ext uri="{FF2B5EF4-FFF2-40B4-BE49-F238E27FC236}">
                <a16:creationId xmlns:a16="http://schemas.microsoft.com/office/drawing/2014/main" id="{67A16235-2C88-4A3C-A4C4-9704FE1739C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27112" y="4045849"/>
            <a:ext cx="3182939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95ADD3A0-CF71-4C37-A730-D3DCE9DD9D3C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4548187" y="4896558"/>
            <a:ext cx="3370263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8.</a:t>
            </a:r>
            <a:endParaRPr lang="en-US" dirty="0"/>
          </a:p>
        </p:txBody>
      </p:sp>
      <p:sp>
        <p:nvSpPr>
          <p:cNvPr id="57" name="Text Placeholder 4">
            <a:extLst>
              <a:ext uri="{FF2B5EF4-FFF2-40B4-BE49-F238E27FC236}">
                <a16:creationId xmlns:a16="http://schemas.microsoft.com/office/drawing/2014/main" id="{2102ECB2-0CE8-475E-AB24-6EF66AA5766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58174" y="4896688"/>
            <a:ext cx="3370263" cy="458860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9.</a:t>
            </a:r>
            <a:endParaRPr lang="en-US" dirty="0"/>
          </a:p>
        </p:txBody>
      </p:sp>
      <p:sp>
        <p:nvSpPr>
          <p:cNvPr id="58" name="Szöveg helye 7">
            <a:extLst>
              <a:ext uri="{FF2B5EF4-FFF2-40B4-BE49-F238E27FC236}">
                <a16:creationId xmlns:a16="http://schemas.microsoft.com/office/drawing/2014/main" id="{50E77551-B0EB-4BC4-B794-3BAC2CFC6BE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35511" y="5531749"/>
            <a:ext cx="3182939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59" name="Szöveg helye 7">
            <a:extLst>
              <a:ext uri="{FF2B5EF4-FFF2-40B4-BE49-F238E27FC236}">
                <a16:creationId xmlns:a16="http://schemas.microsoft.com/office/drawing/2014/main" id="{4ED558E9-7431-413D-8B88-E274D0FB19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40735" y="5531749"/>
            <a:ext cx="3182939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F6774B50-35EA-4A39-A25B-D785EABAD0FF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839788" y="4902026"/>
            <a:ext cx="3370263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7.</a:t>
            </a:r>
            <a:endParaRPr lang="en-US" dirty="0"/>
          </a:p>
        </p:txBody>
      </p:sp>
      <p:sp>
        <p:nvSpPr>
          <p:cNvPr id="61" name="Szöveg helye 7">
            <a:extLst>
              <a:ext uri="{FF2B5EF4-FFF2-40B4-BE49-F238E27FC236}">
                <a16:creationId xmlns:a16="http://schemas.microsoft.com/office/drawing/2014/main" id="{08E55F04-8235-4020-86FF-65B4ED76722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27112" y="5537217"/>
            <a:ext cx="3182939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</p:spTree>
    <p:extLst>
      <p:ext uri="{BB962C8B-B14F-4D97-AF65-F5344CB8AC3E}">
        <p14:creationId xmlns:p14="http://schemas.microsoft.com/office/powerpoint/2010/main" val="2680233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12 sorszámoz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ooter Placeholder 7">
            <a:extLst>
              <a:ext uri="{FF2B5EF4-FFF2-40B4-BE49-F238E27FC236}">
                <a16:creationId xmlns:a16="http://schemas.microsoft.com/office/drawing/2014/main" id="{FDDD5CBB-919E-4178-8EC9-0F87492D1E5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  <a:endParaRPr lang="hu-HU" sz="100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95FB6020-9D77-4851-AD88-C654B6FFD8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98D9C35-95E5-4C9D-BB6E-FEA1DBC34C68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24A7CA19-808C-4698-9E2B-CC4AA37D1E2C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839789" y="1924628"/>
            <a:ext cx="2699934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1.</a:t>
            </a:r>
            <a:endParaRPr lang="en-US" dirty="0"/>
          </a:p>
        </p:txBody>
      </p:sp>
      <p:sp>
        <p:nvSpPr>
          <p:cNvPr id="53" name="Szöveg helye 7">
            <a:extLst>
              <a:ext uri="{FF2B5EF4-FFF2-40B4-BE49-F238E27FC236}">
                <a16:creationId xmlns:a16="http://schemas.microsoft.com/office/drawing/2014/main" id="{A515265E-C569-4028-B881-B903372F35E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27112" y="2559819"/>
            <a:ext cx="2512611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40C80332-AF2D-4C3C-BC8B-023D61E37BC9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39788" y="3410658"/>
            <a:ext cx="2699935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5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55" name="Szöveg helye 7">
            <a:extLst>
              <a:ext uri="{FF2B5EF4-FFF2-40B4-BE49-F238E27FC236}">
                <a16:creationId xmlns:a16="http://schemas.microsoft.com/office/drawing/2014/main" id="{67A16235-2C88-4A3C-A4C4-9704FE1739C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27112" y="4045849"/>
            <a:ext cx="2512611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F6774B50-35EA-4A39-A25B-D785EABAD0FF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839788" y="4902026"/>
            <a:ext cx="2699935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9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61" name="Szöveg helye 7">
            <a:extLst>
              <a:ext uri="{FF2B5EF4-FFF2-40B4-BE49-F238E27FC236}">
                <a16:creationId xmlns:a16="http://schemas.microsoft.com/office/drawing/2014/main" id="{08E55F04-8235-4020-86FF-65B4ED76722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27113" y="5537217"/>
            <a:ext cx="2511830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10E4259-543E-4A93-937C-8F3BE929663C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3538942" y="1924628"/>
            <a:ext cx="2699934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2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34" name="Szöveg helye 7">
            <a:extLst>
              <a:ext uri="{FF2B5EF4-FFF2-40B4-BE49-F238E27FC236}">
                <a16:creationId xmlns:a16="http://schemas.microsoft.com/office/drawing/2014/main" id="{6FB36674-3D7B-42C5-AF5A-9314E988F17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26265" y="2559819"/>
            <a:ext cx="2512611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FCE212E-F20F-4499-89D7-86D4C4E7D1E9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538941" y="3410658"/>
            <a:ext cx="2699935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6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36" name="Szöveg helye 7">
            <a:extLst>
              <a:ext uri="{FF2B5EF4-FFF2-40B4-BE49-F238E27FC236}">
                <a16:creationId xmlns:a16="http://schemas.microsoft.com/office/drawing/2014/main" id="{FEDC2FF6-2588-4BAF-AE2B-2070717E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726265" y="4045849"/>
            <a:ext cx="2512611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83D50EC9-20EB-45A9-98E9-A3F14EF7030B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3538941" y="4902026"/>
            <a:ext cx="2699935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10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38" name="Szöveg helye 7">
            <a:extLst>
              <a:ext uri="{FF2B5EF4-FFF2-40B4-BE49-F238E27FC236}">
                <a16:creationId xmlns:a16="http://schemas.microsoft.com/office/drawing/2014/main" id="{A8D26A1E-F5BB-4E3F-828B-E1578DDE873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726266" y="5537217"/>
            <a:ext cx="2511830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502A1312-6C1A-4CE9-A2E9-A98AF4DDABF9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6238877" y="1924628"/>
            <a:ext cx="2699934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3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40" name="Szöveg helye 7">
            <a:extLst>
              <a:ext uri="{FF2B5EF4-FFF2-40B4-BE49-F238E27FC236}">
                <a16:creationId xmlns:a16="http://schemas.microsoft.com/office/drawing/2014/main" id="{9E0A49DA-46ED-44E8-B956-91F1CDA145B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426200" y="2559819"/>
            <a:ext cx="2512611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5E2CE87C-8CDA-4590-A371-B750E8A87548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6238876" y="3410658"/>
            <a:ext cx="2699935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7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42" name="Szöveg helye 7">
            <a:extLst>
              <a:ext uri="{FF2B5EF4-FFF2-40B4-BE49-F238E27FC236}">
                <a16:creationId xmlns:a16="http://schemas.microsoft.com/office/drawing/2014/main" id="{EF6839CE-4F4B-4E11-8626-B03D0743E4F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426200" y="4045849"/>
            <a:ext cx="2512611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DA1FABDD-5F73-475C-9EA1-48839B2B6EBE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6238876" y="4902026"/>
            <a:ext cx="2699935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11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44" name="Szöveg helye 7">
            <a:extLst>
              <a:ext uri="{FF2B5EF4-FFF2-40B4-BE49-F238E27FC236}">
                <a16:creationId xmlns:a16="http://schemas.microsoft.com/office/drawing/2014/main" id="{228766A5-45FE-4958-92EB-13C4A3226D7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426201" y="5537217"/>
            <a:ext cx="2511830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4ED8F4B0-953B-4461-A021-83A737793170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8938812" y="1924628"/>
            <a:ext cx="2699934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4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50" name="Szöveg helye 7">
            <a:extLst>
              <a:ext uri="{FF2B5EF4-FFF2-40B4-BE49-F238E27FC236}">
                <a16:creationId xmlns:a16="http://schemas.microsoft.com/office/drawing/2014/main" id="{E719BC40-A81D-4DAA-8BDD-905B247031F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126135" y="2559819"/>
            <a:ext cx="2512611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B0C540B8-AB66-459A-9FED-56B6427B3857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8938811" y="3410658"/>
            <a:ext cx="2699935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8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62" name="Szöveg helye 7">
            <a:extLst>
              <a:ext uri="{FF2B5EF4-FFF2-40B4-BE49-F238E27FC236}">
                <a16:creationId xmlns:a16="http://schemas.microsoft.com/office/drawing/2014/main" id="{CCA87FC6-0856-40E8-973F-0EDD740C633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26135" y="4045849"/>
            <a:ext cx="2512611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BFB456CF-7DB8-423B-978A-5CB78B60EFF0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8938811" y="4902026"/>
            <a:ext cx="2699935" cy="458613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12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64" name="Szöveg helye 7">
            <a:extLst>
              <a:ext uri="{FF2B5EF4-FFF2-40B4-BE49-F238E27FC236}">
                <a16:creationId xmlns:a16="http://schemas.microsoft.com/office/drawing/2014/main" id="{353B2232-3170-4619-9C6C-AC027D49BD19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126136" y="5537217"/>
            <a:ext cx="2511830" cy="86918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Alcímsor</a:t>
            </a:r>
          </a:p>
        </p:txBody>
      </p:sp>
    </p:spTree>
    <p:extLst>
      <p:ext uri="{BB962C8B-B14F-4D97-AF65-F5344CB8AC3E}">
        <p14:creationId xmlns:p14="http://schemas.microsoft.com/office/powerpoint/2010/main" val="1514339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kvő ké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2" y="2498346"/>
            <a:ext cx="10601325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8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9E09E4E-E483-4CCF-AFE7-2F1C6D23C1F8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4751388" y="3428999"/>
            <a:ext cx="7442199" cy="342900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8B5AAF3D-FE31-4EBB-BCDD-F85DE83B60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B892C4-B4C9-4F65-868C-AFAA06339537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7562CC1-1312-4F98-982B-FD100F59CA9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11091861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791231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Álló kép négyze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3" y="2498346"/>
            <a:ext cx="4797426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3429000"/>
            <a:ext cx="4781551" cy="2844800"/>
          </a:xfrm>
          <a:prstGeom prst="rect">
            <a:avLst/>
          </a:prstGeom>
        </p:spPr>
        <p:txBody>
          <a:bodyPr lIns="0" tIns="0" rIns="0" bIns="0"/>
          <a:lstStyle>
            <a:lvl1pPr marL="216000" indent="-216000" defTabSz="54000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00000"/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18C04BD-E924-4088-9C5F-60D7B34AC2CB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6361112" y="1709739"/>
            <a:ext cx="5832475" cy="51482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692F89-E66E-4ABB-910E-3E92241FDF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B949274-021F-4647-9062-BDE0BEC650FA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C4BD3BE-3373-40A1-874F-55870EB5CE2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4" y="1583728"/>
            <a:ext cx="5299076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29626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lsorolá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3" y="2498346"/>
            <a:ext cx="4797426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3429000"/>
            <a:ext cx="4781551" cy="2844800"/>
          </a:xfrm>
          <a:prstGeom prst="rect">
            <a:avLst/>
          </a:prstGeom>
        </p:spPr>
        <p:txBody>
          <a:bodyPr lIns="0" tIns="0" rIns="0" bIns="0"/>
          <a:lstStyle>
            <a:lvl1pPr marL="216000" indent="-216000" defTabSz="54000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11000"/>
              <a:buFont typeface="Wingdings" panose="05000000000000000000" pitchFamily="2" charset="2"/>
              <a:buChar char="§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r>
              <a:rPr lang="hu-HU" dirty="0"/>
              <a:t> felsorolás</a:t>
            </a:r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18C04BD-E924-4088-9C5F-60D7B34AC2CB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6361112" y="1709739"/>
            <a:ext cx="5832475" cy="51482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692F89-E66E-4ABB-910E-3E92241FDF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B949274-021F-4647-9062-BDE0BEC650FA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C4BD3BE-3373-40A1-874F-55870EB5CE2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4" y="1583728"/>
            <a:ext cx="5299076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000842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zöveg +1 ké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1709738"/>
            <a:ext cx="3167063" cy="45640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18C04BD-E924-4088-9C5F-60D7B34AC2CB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4751388" y="1709739"/>
            <a:ext cx="7442199" cy="51482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B7692F89-E66E-4ABB-910E-3E92241FDF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8CE964D-FA2C-4A96-A47D-E6FF60851FBE}" type="datetime1">
              <a:rPr lang="hu-HU" smtClean="0"/>
              <a:t>2021. 05. 13.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062523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Álló kép keske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2" y="2498346"/>
            <a:ext cx="6891337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3429000"/>
            <a:ext cx="3167063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3E27EA6-7DAE-48E0-9C2B-9183E60141F9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458200" y="1709739"/>
            <a:ext cx="3735387" cy="51482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42E0BD6-D3F1-4A95-825A-173841C67E4D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749800" y="3429000"/>
            <a:ext cx="3167063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DBB87C4-8470-404D-88CE-D3144DB4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E74BC0A-6323-4C63-B490-C82A994A5D76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47F4E8-8179-405C-9906-237A0462A4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4" y="1583728"/>
            <a:ext cx="7385050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707905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zöveg +2 ké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2" y="2498346"/>
            <a:ext cx="6891337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3429000"/>
            <a:ext cx="3167063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3E27EA6-7DAE-48E0-9C2B-9183E60141F9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458201" y="1709739"/>
            <a:ext cx="3165474" cy="213725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42E0BD6-D3F1-4A95-825A-173841C67E4D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4749800" y="3429000"/>
            <a:ext cx="3167063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DBB87C4-8470-404D-88CE-D3144DB4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25C56BD-EB6C-4913-B01B-F13354E37812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1653E774-FD06-465B-ADA8-2C5BAE50D753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8458201" y="4136545"/>
            <a:ext cx="3165474" cy="213725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B14809A-985C-4A99-9278-4878576245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4" y="1583728"/>
            <a:ext cx="7385050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758568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szöveg +2 ké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2" y="2498346"/>
            <a:ext cx="6891337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3429000"/>
            <a:ext cx="3167063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3E27EA6-7DAE-48E0-9C2B-9183E60141F9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4752976" y="3429000"/>
            <a:ext cx="3165474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DBB87C4-8470-404D-88CE-D3144DB4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76ADC5-20D5-4D97-97BA-D075EF7338E0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1653E774-FD06-465B-ADA8-2C5BAE50D753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8458200" y="3428999"/>
            <a:ext cx="3165474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D07D3E3-AE15-4CCF-87C9-79791466A6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11091861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1032469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sor +1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2628900"/>
            <a:ext cx="10580687" cy="3644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DBB87C4-8470-404D-88CE-D3144DB4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76ADC5-20D5-4D97-97BA-D075EF7338E0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D07D3E3-AE15-4CCF-87C9-79791466A6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11091861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5283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émaelválasztó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5521EF57-C42D-4AD7-96B5-BBCD9FF225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8900000">
            <a:off x="8612223" y="3585940"/>
            <a:ext cx="2544996" cy="2544996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EAA0E2B3-C33F-44BF-BD24-838C7225A4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4" y="1557353"/>
            <a:ext cx="11096623" cy="1871647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44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Georgia 44 </a:t>
            </a:r>
            <a:r>
              <a:rPr lang="en-US" dirty="0" err="1"/>
              <a:t>pt</a:t>
            </a:r>
            <a:endParaRPr lang="hu-HU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12A0EB8-6C6A-462B-B007-E47F92C711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3" y="3455504"/>
            <a:ext cx="7431088" cy="70419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1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41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D07BBF8D-59B5-4E98-9412-4127A4631E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D94809E-8144-439E-87FC-8E63B015B14F}" type="datetime1">
              <a:rPr lang="hu-HU" smtClean="0"/>
              <a:t>2021. 05. 13.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906818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sor +1 felsorol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DBB87C4-8470-404D-88CE-D3144DB4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76ADC5-20D5-4D97-97BA-D075EF7338E0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D07D3E3-AE15-4CCF-87C9-79791466A6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11091861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0785E47-8640-445E-ADE0-B4AF3857840B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1042987" y="2628900"/>
            <a:ext cx="10580687" cy="3644900"/>
          </a:xfrm>
          <a:prstGeom prst="rect">
            <a:avLst/>
          </a:prstGeom>
        </p:spPr>
        <p:txBody>
          <a:bodyPr lIns="0" tIns="0" rIns="0" bIns="0"/>
          <a:lstStyle>
            <a:lvl1pPr marL="216000" indent="-216000" defTabSz="54000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11000"/>
              <a:buFont typeface="Wingdings" panose="05000000000000000000" pitchFamily="2" charset="2"/>
              <a:buChar char="§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r>
              <a:rPr lang="hu-HU" dirty="0"/>
              <a:t> felsorolás</a:t>
            </a:r>
          </a:p>
        </p:txBody>
      </p:sp>
    </p:spTree>
    <p:extLst>
      <p:ext uri="{BB962C8B-B14F-4D97-AF65-F5344CB8AC3E}">
        <p14:creationId xmlns:p14="http://schemas.microsoft.com/office/powerpoint/2010/main" val="40686568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címsor +1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2628900"/>
            <a:ext cx="10580687" cy="36449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DBB87C4-8470-404D-88CE-D3144DB4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76ADC5-20D5-4D97-97BA-D075EF7338E0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9310858-AF79-471D-985B-9A695D29D08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0863" y="1630245"/>
            <a:ext cx="11072812" cy="9986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963984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címsor +1 felsorol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DBB87C4-8470-404D-88CE-D3144DB4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F76ADC5-20D5-4D97-97BA-D075EF7338E0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0785E47-8640-445E-ADE0-B4AF3857840B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1042987" y="2628900"/>
            <a:ext cx="10580687" cy="3644900"/>
          </a:xfrm>
          <a:prstGeom prst="rect">
            <a:avLst/>
          </a:prstGeom>
        </p:spPr>
        <p:txBody>
          <a:bodyPr lIns="0" tIns="0" rIns="0" bIns="0"/>
          <a:lstStyle>
            <a:lvl1pPr marL="216000" indent="-216000" defTabSz="54000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111000"/>
              <a:buFont typeface="Wingdings" panose="05000000000000000000" pitchFamily="2" charset="2"/>
              <a:buChar char="§"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r>
              <a:rPr lang="hu-HU" dirty="0"/>
              <a:t> felsorolás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257EC366-DC86-467D-BFCE-A95B7C0BB9B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0863" y="1630245"/>
            <a:ext cx="11072812" cy="99865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5455121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áblázat címsor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DC0E1FB-9F2D-4811-A96C-534D0AA8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A203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B45180B-C2D7-4CE8-ABB9-458381B5B077}" type="datetime1">
              <a:rPr lang="hu-HU" smtClean="0"/>
              <a:t>2021. 05. 13.</a:t>
            </a:fld>
            <a:endParaRPr lang="hu-HU" sz="9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0A8CFB2-0A32-4B7E-B213-8848076C9BF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11091861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DC17FD9B-1798-49C4-9CA2-B35C8CC150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2" y="2498346"/>
            <a:ext cx="10596563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5" name="Táblázat helye 4">
            <a:extLst>
              <a:ext uri="{FF2B5EF4-FFF2-40B4-BE49-F238E27FC236}">
                <a16:creationId xmlns:a16="http://schemas.microsoft.com/office/drawing/2014/main" id="{88AF4310-F95F-4C93-9067-630145493233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1042989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endParaRPr lang="hu-HU" sz="18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7" name="Táblázat helye 4">
            <a:extLst>
              <a:ext uri="{FF2B5EF4-FFF2-40B4-BE49-F238E27FC236}">
                <a16:creationId xmlns:a16="http://schemas.microsoft.com/office/drawing/2014/main" id="{56DF7C02-8FD7-40FB-879A-A227E0F83B6C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4750594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endParaRPr lang="hu-HU" sz="18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8" name="Táblázat helye 4">
            <a:extLst>
              <a:ext uri="{FF2B5EF4-FFF2-40B4-BE49-F238E27FC236}">
                <a16:creationId xmlns:a16="http://schemas.microsoft.com/office/drawing/2014/main" id="{1CF11DCE-B672-4869-B6C0-0AB8B8F546E4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8458200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endParaRPr lang="hu-HU" sz="1800" b="0" i="0" u="none" strike="noStrike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7368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áblázat old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A203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Dia címsor</a:t>
            </a:r>
            <a:endParaRPr lang="hu-HU" sz="1200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DC0E1FB-9F2D-4811-A96C-534D0AA8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A203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9D4DDD8-3A38-4487-8BFB-DF810BE84E0A}" type="datetime1">
              <a:rPr lang="hu-HU" smtClean="0"/>
              <a:t>2021. 05. 13.</a:t>
            </a:fld>
            <a:endParaRPr lang="hu-HU" sz="900" dirty="0"/>
          </a:p>
        </p:txBody>
      </p:sp>
      <p:sp>
        <p:nvSpPr>
          <p:cNvPr id="5" name="Táblázat helye 4">
            <a:extLst>
              <a:ext uri="{FF2B5EF4-FFF2-40B4-BE49-F238E27FC236}">
                <a16:creationId xmlns:a16="http://schemas.microsoft.com/office/drawing/2014/main" id="{56A17600-A856-4B9E-AF11-ED721008296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1042988" y="1709738"/>
            <a:ext cx="10580687" cy="456406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buNone/>
              <a:defRPr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endParaRPr lang="hu-HU" sz="1800" b="0" i="0" u="none" strike="noStrike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3229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res old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A203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 dirty="0"/>
              <a:t>Dia címsor</a:t>
            </a:r>
            <a:endParaRPr lang="hu-HU" sz="1200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2DC0E1FB-9F2D-4811-A96C-534D0AA8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A203C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75E1CB6-0A1D-423F-AF53-DA44156DDDBB}" type="datetime1">
              <a:rPr lang="hu-HU" smtClean="0"/>
              <a:t>2021. 05. 13.</a:t>
            </a:fld>
            <a:endParaRPr lang="hu-HU" sz="900" dirty="0"/>
          </a:p>
        </p:txBody>
      </p:sp>
    </p:spTree>
    <p:extLst>
      <p:ext uri="{BB962C8B-B14F-4D97-AF65-F5344CB8AC3E}">
        <p14:creationId xmlns:p14="http://schemas.microsoft.com/office/powerpoint/2010/main" val="19507699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öszönöm a figyelmet!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Ábra 1">
            <a:extLst>
              <a:ext uri="{FF2B5EF4-FFF2-40B4-BE49-F238E27FC236}">
                <a16:creationId xmlns:a16="http://schemas.microsoft.com/office/drawing/2014/main" id="{58CF40DE-3488-4F28-8E08-884CD08AAC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1514" y="1114422"/>
            <a:ext cx="5694362" cy="813480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1A7147B-719B-4B06-ABCB-908B8A704C37}"/>
              </a:ext>
            </a:extLst>
          </p:cNvPr>
          <p:cNvSpPr txBox="1">
            <a:spLocks/>
          </p:cNvSpPr>
          <p:nvPr userDrawn="1"/>
        </p:nvSpPr>
        <p:spPr>
          <a:xfrm>
            <a:off x="6365876" y="2141693"/>
            <a:ext cx="5841204" cy="761982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400" b="1" kern="6600" baseline="0">
                <a:solidFill>
                  <a:srgbClr val="1B213E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hu-HU" sz="4400" dirty="0"/>
              <a:t>Köszönöm a figyelmet!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CFD0DF1-4EF7-40CF-BC06-82D22A30576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365876" y="5910442"/>
            <a:ext cx="5257799" cy="41823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>
                <a:latin typeface="Muli" pitchFamily="2" charset="7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xy.z@uni-corvinus.hu</a:t>
            </a:r>
            <a:endParaRPr lang="hu-HU" dirty="0">
              <a:latin typeface="Muli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720681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vinus színséma 9 szí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 helye 29">
            <a:extLst>
              <a:ext uri="{FF2B5EF4-FFF2-40B4-BE49-F238E27FC236}">
                <a16:creationId xmlns:a16="http://schemas.microsoft.com/office/drawing/2014/main" id="{B3A51A6E-BA40-41E4-9035-49E0B32CB69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3429000"/>
            <a:ext cx="4781551" cy="2844800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latin typeface="Arial "/>
              </a:defRPr>
            </a:lvl1pPr>
          </a:lstStyle>
          <a:p>
            <a:pPr marL="0" indent="0"/>
            <a:r>
              <a:rPr lang="hu-HU" dirty="0"/>
              <a:t>A sablonban létrehoztunk egy </a:t>
            </a:r>
            <a:r>
              <a:rPr lang="hu-HU" b="1" dirty="0"/>
              <a:t>Corvinus színsémát</a:t>
            </a:r>
            <a:r>
              <a:rPr lang="hu-HU" dirty="0"/>
              <a:t> ezekből a színekből +a fehér szín.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B4926A-3EFF-4F82-820B-8307E7A163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5292725" cy="126901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Corvinus színséma alapszínek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80B1670-A207-42E0-A0EA-8162AB0A2B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67468" y="1709738"/>
            <a:ext cx="1344612" cy="1235075"/>
          </a:xfrm>
          <a:prstGeom prst="rect">
            <a:avLst/>
          </a:prstGeom>
          <a:solidFill>
            <a:srgbClr val="1B2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#1B213E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33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62</a:t>
            </a:r>
          </a:p>
        </p:txBody>
      </p:sp>
      <p:sp>
        <p:nvSpPr>
          <p:cNvPr id="20" name="Szöveg helye 2">
            <a:extLst>
              <a:ext uri="{FF2B5EF4-FFF2-40B4-BE49-F238E27FC236}">
                <a16:creationId xmlns:a16="http://schemas.microsoft.com/office/drawing/2014/main" id="{D087F051-8D62-46DA-8A60-143D810D74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713868" y="1709738"/>
            <a:ext cx="1344612" cy="12350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#BF8F55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191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143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85</a:t>
            </a:r>
          </a:p>
        </p:txBody>
      </p:sp>
      <p:sp>
        <p:nvSpPr>
          <p:cNvPr id="21" name="Szöveg helye 2">
            <a:extLst>
              <a:ext uri="{FF2B5EF4-FFF2-40B4-BE49-F238E27FC236}">
                <a16:creationId xmlns:a16="http://schemas.microsoft.com/office/drawing/2014/main" id="{FC50CF5B-2B5D-414B-9A11-E1D39A7F4D9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060268" y="1709738"/>
            <a:ext cx="1344612" cy="12350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#BF8F55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191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143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85</a:t>
            </a:r>
          </a:p>
        </p:txBody>
      </p:sp>
      <p:sp>
        <p:nvSpPr>
          <p:cNvPr id="22" name="Szöveg helye 2">
            <a:extLst>
              <a:ext uri="{FF2B5EF4-FFF2-40B4-BE49-F238E27FC236}">
                <a16:creationId xmlns:a16="http://schemas.microsoft.com/office/drawing/2014/main" id="{0FB9DD1C-8102-4716-8A65-5FF01DF5BF2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67468" y="2944813"/>
            <a:ext cx="1344612" cy="12350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 smtClean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#4D4B66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77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75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102</a:t>
            </a:r>
          </a:p>
        </p:txBody>
      </p:sp>
      <p:sp>
        <p:nvSpPr>
          <p:cNvPr id="23" name="Szöveg helye 2">
            <a:extLst>
              <a:ext uri="{FF2B5EF4-FFF2-40B4-BE49-F238E27FC236}">
                <a16:creationId xmlns:a16="http://schemas.microsoft.com/office/drawing/2014/main" id="{238E8D38-897A-4349-BBF1-1C79C4C05D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713868" y="2944813"/>
            <a:ext cx="1344612" cy="12350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#D1AF84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209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175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132</a:t>
            </a:r>
          </a:p>
        </p:txBody>
      </p:sp>
      <p:sp>
        <p:nvSpPr>
          <p:cNvPr id="24" name="Szöveg helye 2">
            <a:extLst>
              <a:ext uri="{FF2B5EF4-FFF2-40B4-BE49-F238E27FC236}">
                <a16:creationId xmlns:a16="http://schemas.microsoft.com/office/drawing/2014/main" id="{4DEC37BB-C2FE-4FD2-8C4E-91ED114AFFA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60268" y="2944813"/>
            <a:ext cx="1344612" cy="12350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#898E97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137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142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151</a:t>
            </a:r>
          </a:p>
        </p:txBody>
      </p:sp>
      <p:sp>
        <p:nvSpPr>
          <p:cNvPr id="25" name="Szöveg helye 2">
            <a:extLst>
              <a:ext uri="{FF2B5EF4-FFF2-40B4-BE49-F238E27FC236}">
                <a16:creationId xmlns:a16="http://schemas.microsoft.com/office/drawing/2014/main" id="{CBE297A6-B32D-4207-A0C9-CF1D101497B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67468" y="4179888"/>
            <a:ext cx="1344612" cy="12350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 smtClean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#78748A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120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116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138</a:t>
            </a:r>
          </a:p>
        </p:txBody>
      </p:sp>
      <p:sp>
        <p:nvSpPr>
          <p:cNvPr id="26" name="Szöveg helye 2">
            <a:extLst>
              <a:ext uri="{FF2B5EF4-FFF2-40B4-BE49-F238E27FC236}">
                <a16:creationId xmlns:a16="http://schemas.microsoft.com/office/drawing/2014/main" id="{B1D8978E-EEE7-4B49-B5E2-CF5A31D4540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713868" y="4179888"/>
            <a:ext cx="1344612" cy="1235075"/>
          </a:xfrm>
          <a:prstGeom prst="rect">
            <a:avLst/>
          </a:prstGeom>
          <a:solidFill>
            <a:srgbClr val="DEC5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#DEC5A6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222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197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166</a:t>
            </a:r>
          </a:p>
        </p:txBody>
      </p:sp>
      <p:sp>
        <p:nvSpPr>
          <p:cNvPr id="27" name="Szöveg helye 2">
            <a:extLst>
              <a:ext uri="{FF2B5EF4-FFF2-40B4-BE49-F238E27FC236}">
                <a16:creationId xmlns:a16="http://schemas.microsoft.com/office/drawing/2014/main" id="{D8D0C5F9-8300-4FB0-87E8-52C68B9D90F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60268" y="4179888"/>
            <a:ext cx="1344612" cy="1235075"/>
          </a:xfrm>
          <a:prstGeom prst="rect">
            <a:avLst/>
          </a:prstGeom>
          <a:solidFill>
            <a:srgbClr val="A9A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#A9ABB2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169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171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178</a:t>
            </a:r>
          </a:p>
        </p:txBody>
      </p:sp>
    </p:spTree>
    <p:extLst>
      <p:ext uri="{BB962C8B-B14F-4D97-AF65-F5344CB8AC3E}">
        <p14:creationId xmlns:p14="http://schemas.microsoft.com/office/powerpoint/2010/main" val="28199059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rvinus alapszín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zöveg helye 2">
            <a:extLst>
              <a:ext uri="{FF2B5EF4-FFF2-40B4-BE49-F238E27FC236}">
                <a16:creationId xmlns:a16="http://schemas.microsoft.com/office/drawing/2014/main" id="{10D7E271-1A65-407D-9591-D44BF31B7A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708149" y="1720930"/>
            <a:ext cx="1344612" cy="1137920"/>
          </a:xfrm>
          <a:prstGeom prst="rect">
            <a:avLst/>
          </a:prstGeom>
          <a:solidFill>
            <a:srgbClr val="855C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#855C24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133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92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36</a:t>
            </a:r>
          </a:p>
        </p:txBody>
      </p:sp>
      <p:sp>
        <p:nvSpPr>
          <p:cNvPr id="68" name="Szöveg helye 2">
            <a:extLst>
              <a:ext uri="{FF2B5EF4-FFF2-40B4-BE49-F238E27FC236}">
                <a16:creationId xmlns:a16="http://schemas.microsoft.com/office/drawing/2014/main" id="{2468F37F-BCD9-47B7-BE94-BE8C06A3EDB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54549" y="1720930"/>
            <a:ext cx="1344612" cy="1137920"/>
          </a:xfrm>
          <a:prstGeom prst="rect">
            <a:avLst/>
          </a:prstGeom>
          <a:solidFill>
            <a:srgbClr val="3D45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#3D454C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61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69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76</a:t>
            </a:r>
          </a:p>
        </p:txBody>
      </p:sp>
      <p:sp>
        <p:nvSpPr>
          <p:cNvPr id="64" name="Szöveg helye 2">
            <a:extLst>
              <a:ext uri="{FF2B5EF4-FFF2-40B4-BE49-F238E27FC236}">
                <a16:creationId xmlns:a16="http://schemas.microsoft.com/office/drawing/2014/main" id="{878F7897-9F84-4AB7-858B-6A9E5AF522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408809" y="2860041"/>
            <a:ext cx="1344612" cy="1137920"/>
          </a:xfrm>
          <a:prstGeom prst="rect">
            <a:avLst/>
          </a:prstGeom>
          <a:solidFill>
            <a:srgbClr val="F9D9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#F9D97C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249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217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124</a:t>
            </a:r>
          </a:p>
        </p:txBody>
      </p:sp>
      <p:sp>
        <p:nvSpPr>
          <p:cNvPr id="66" name="Szöveg helye 2">
            <a:extLst>
              <a:ext uri="{FF2B5EF4-FFF2-40B4-BE49-F238E27FC236}">
                <a16:creationId xmlns:a16="http://schemas.microsoft.com/office/drawing/2014/main" id="{426B2BCB-6125-4E17-8B8D-161AB62D21C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404877" y="3994107"/>
            <a:ext cx="1344612" cy="1137920"/>
          </a:xfrm>
          <a:prstGeom prst="rect">
            <a:avLst/>
          </a:prstGeom>
          <a:solidFill>
            <a:srgbClr val="FBE3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#FBE3A5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251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227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165</a:t>
            </a:r>
          </a:p>
        </p:txBody>
      </p:sp>
      <p:sp>
        <p:nvSpPr>
          <p:cNvPr id="61" name="Szöveg helye 2">
            <a:extLst>
              <a:ext uri="{FF2B5EF4-FFF2-40B4-BE49-F238E27FC236}">
                <a16:creationId xmlns:a16="http://schemas.microsoft.com/office/drawing/2014/main" id="{CDBD1D9F-BD5C-4E04-8B3B-438A032E78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537" y="2860041"/>
            <a:ext cx="1344612" cy="1137920"/>
          </a:xfrm>
          <a:prstGeom prst="rect">
            <a:avLst/>
          </a:prstGeom>
          <a:solidFill>
            <a:srgbClr val="100C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#101226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18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38</a:t>
            </a:r>
          </a:p>
        </p:txBody>
      </p:sp>
      <p:sp>
        <p:nvSpPr>
          <p:cNvPr id="60" name="Szöveg helye 2">
            <a:extLst>
              <a:ext uri="{FF2B5EF4-FFF2-40B4-BE49-F238E27FC236}">
                <a16:creationId xmlns:a16="http://schemas.microsoft.com/office/drawing/2014/main" id="{687B8954-55AE-4BD3-9F4A-CE25883E442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70150" y="1722119"/>
            <a:ext cx="1344612" cy="1137920"/>
          </a:xfrm>
          <a:prstGeom prst="rect">
            <a:avLst/>
          </a:prstGeom>
          <a:solidFill>
            <a:srgbClr val="100C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#100C08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12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8</a:t>
            </a:r>
          </a:p>
        </p:txBody>
      </p:sp>
      <p:sp>
        <p:nvSpPr>
          <p:cNvPr id="59" name="Szöveg helye 2">
            <a:extLst>
              <a:ext uri="{FF2B5EF4-FFF2-40B4-BE49-F238E27FC236}">
                <a16:creationId xmlns:a16="http://schemas.microsoft.com/office/drawing/2014/main" id="{7A177879-779E-4D62-897E-FD27AD7BF0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399160" y="1722120"/>
            <a:ext cx="1344612" cy="1137920"/>
          </a:xfrm>
          <a:prstGeom prst="rect">
            <a:avLst/>
          </a:prstGeom>
          <a:solidFill>
            <a:srgbClr val="E0AA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#E0AA26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224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170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38</a:t>
            </a:r>
          </a:p>
        </p:txBody>
      </p:sp>
      <p:sp>
        <p:nvSpPr>
          <p:cNvPr id="4" name="Szöveg helye 29">
            <a:extLst>
              <a:ext uri="{FF2B5EF4-FFF2-40B4-BE49-F238E27FC236}">
                <a16:creationId xmlns:a16="http://schemas.microsoft.com/office/drawing/2014/main" id="{B3A51A6E-BA40-41E4-9035-49E0B32CB69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7" y="2852738"/>
            <a:ext cx="4781551" cy="3421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FontTx/>
              <a:buNone/>
              <a:defRPr sz="1800">
                <a:latin typeface="Arial "/>
              </a:defRPr>
            </a:lvl1pPr>
          </a:lstStyle>
          <a:p>
            <a:r>
              <a:rPr lang="hu-HU" dirty="0"/>
              <a:t>A Corvinus arculati rendszeréhez használt színek listája </a:t>
            </a:r>
            <a:r>
              <a:rPr lang="hu-HU" dirty="0" err="1"/>
              <a:t>hexa</a:t>
            </a:r>
            <a:r>
              <a:rPr lang="hu-HU" dirty="0"/>
              <a:t> kódokkal.</a:t>
            </a:r>
          </a:p>
          <a:p>
            <a:r>
              <a:rPr lang="hu-HU" dirty="0"/>
              <a:t>A sablonban létrehoztunk egy </a:t>
            </a:r>
            <a:r>
              <a:rPr lang="hu-HU" b="1" dirty="0"/>
              <a:t>Corvinus színsémát </a:t>
            </a:r>
            <a:r>
              <a:rPr lang="hu-HU" dirty="0"/>
              <a:t>ezekből a színekből. </a:t>
            </a:r>
            <a:endParaRPr lang="en-US" dirty="0"/>
          </a:p>
          <a:p>
            <a:pPr marL="0" indent="0"/>
            <a:r>
              <a:rPr lang="hu-HU" dirty="0"/>
              <a:t>A PPT nem enged 10 színnél többet előre definiálni. </a:t>
            </a:r>
          </a:p>
          <a:p>
            <a:pPr marL="0" indent="0"/>
            <a:r>
              <a:rPr lang="hu-HU" dirty="0"/>
              <a:t>A</a:t>
            </a:r>
            <a:r>
              <a:rPr lang="en-US" dirty="0"/>
              <a:t> </a:t>
            </a:r>
            <a:r>
              <a:rPr lang="hu-HU" dirty="0"/>
              <a:t>színpalettáról kimaradt színeket</a:t>
            </a:r>
            <a:r>
              <a:rPr lang="en-US" dirty="0"/>
              <a:t> (</a:t>
            </a:r>
            <a:r>
              <a:rPr lang="hu-HU" dirty="0"/>
              <a:t>pirossal) megjelöltük, a megadott </a:t>
            </a:r>
            <a:r>
              <a:rPr lang="hu-HU" dirty="0" err="1"/>
              <a:t>hexa</a:t>
            </a:r>
            <a:r>
              <a:rPr lang="hu-HU" dirty="0"/>
              <a:t> kódokkal lehet egyedileg létrehozni. 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9B4926A-3EFF-4F82-820B-8307E7A163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5292725" cy="126901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Corvinus alapszínek</a:t>
            </a:r>
          </a:p>
        </p:txBody>
      </p:sp>
      <p:sp>
        <p:nvSpPr>
          <p:cNvPr id="44" name="Szöveg helye 2">
            <a:extLst>
              <a:ext uri="{FF2B5EF4-FFF2-40B4-BE49-F238E27FC236}">
                <a16:creationId xmlns:a16="http://schemas.microsoft.com/office/drawing/2014/main" id="{34928A2B-8328-42BF-B432-75DE15CC95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61749" y="584200"/>
            <a:ext cx="1344612" cy="1137920"/>
          </a:xfrm>
          <a:prstGeom prst="rect">
            <a:avLst/>
          </a:prstGeom>
          <a:solidFill>
            <a:srgbClr val="1B2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#1B213E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33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62</a:t>
            </a:r>
          </a:p>
        </p:txBody>
      </p:sp>
      <p:sp>
        <p:nvSpPr>
          <p:cNvPr id="45" name="Szöveg helye 2">
            <a:extLst>
              <a:ext uri="{FF2B5EF4-FFF2-40B4-BE49-F238E27FC236}">
                <a16:creationId xmlns:a16="http://schemas.microsoft.com/office/drawing/2014/main" id="{AE594D56-5E9E-454C-AF51-BCBAC4D95A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708149" y="584200"/>
            <a:ext cx="1344612" cy="1137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#BF8F55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191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143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85</a:t>
            </a:r>
          </a:p>
        </p:txBody>
      </p:sp>
      <p:sp>
        <p:nvSpPr>
          <p:cNvPr id="46" name="Szöveg helye 2">
            <a:extLst>
              <a:ext uri="{FF2B5EF4-FFF2-40B4-BE49-F238E27FC236}">
                <a16:creationId xmlns:a16="http://schemas.microsoft.com/office/drawing/2014/main" id="{0179EF2A-C28E-4705-92BF-61CDF3F0620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054549" y="584200"/>
            <a:ext cx="1344612" cy="11379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#BF8F55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191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143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85</a:t>
            </a:r>
          </a:p>
        </p:txBody>
      </p:sp>
      <p:sp>
        <p:nvSpPr>
          <p:cNvPr id="47" name="Szöveg helye 2">
            <a:extLst>
              <a:ext uri="{FF2B5EF4-FFF2-40B4-BE49-F238E27FC236}">
                <a16:creationId xmlns:a16="http://schemas.microsoft.com/office/drawing/2014/main" id="{032C8C9F-9460-4BC4-A828-6B97F4C1D4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404877" y="584200"/>
            <a:ext cx="1344612" cy="1137920"/>
          </a:xfrm>
          <a:prstGeom prst="rect">
            <a:avLst/>
          </a:prstGeom>
          <a:solidFill>
            <a:srgbClr val="F5C8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kern="1200" dirty="0">
                <a:solidFill>
                  <a:schemeClr val="l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#F5C832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245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200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50</a:t>
            </a:r>
          </a:p>
        </p:txBody>
      </p:sp>
      <p:sp>
        <p:nvSpPr>
          <p:cNvPr id="51" name="Szöveg helye 2">
            <a:extLst>
              <a:ext uri="{FF2B5EF4-FFF2-40B4-BE49-F238E27FC236}">
                <a16:creationId xmlns:a16="http://schemas.microsoft.com/office/drawing/2014/main" id="{1A5369DE-B5E2-4B95-8321-098791F3AC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713868" y="2860040"/>
            <a:ext cx="1344612" cy="1137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#D1AF84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209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175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132</a:t>
            </a:r>
          </a:p>
        </p:txBody>
      </p:sp>
      <p:sp>
        <p:nvSpPr>
          <p:cNvPr id="52" name="Szöveg helye 2">
            <a:extLst>
              <a:ext uri="{FF2B5EF4-FFF2-40B4-BE49-F238E27FC236}">
                <a16:creationId xmlns:a16="http://schemas.microsoft.com/office/drawing/2014/main" id="{E7DD2753-4CCB-497D-977A-7DE1583B6B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60268" y="2860040"/>
            <a:ext cx="1344612" cy="113792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#898E97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137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142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151</a:t>
            </a:r>
          </a:p>
        </p:txBody>
      </p:sp>
      <p:sp>
        <p:nvSpPr>
          <p:cNvPr id="53" name="Szöveg helye 2">
            <a:extLst>
              <a:ext uri="{FF2B5EF4-FFF2-40B4-BE49-F238E27FC236}">
                <a16:creationId xmlns:a16="http://schemas.microsoft.com/office/drawing/2014/main" id="{80A296F0-D7BF-45CD-A43C-AA0189F9A2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9256" y="3997960"/>
            <a:ext cx="1344612" cy="11379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 smtClean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#4D4B66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77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75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102</a:t>
            </a:r>
          </a:p>
        </p:txBody>
      </p:sp>
      <p:sp>
        <p:nvSpPr>
          <p:cNvPr id="54" name="Szöveg helye 2">
            <a:extLst>
              <a:ext uri="{FF2B5EF4-FFF2-40B4-BE49-F238E27FC236}">
                <a16:creationId xmlns:a16="http://schemas.microsoft.com/office/drawing/2014/main" id="{0D41BC53-7223-4A98-A00F-9F1E593265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68892" y="5138262"/>
            <a:ext cx="1344612" cy="11379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 smtClean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#78748A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120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116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138</a:t>
            </a:r>
          </a:p>
        </p:txBody>
      </p:sp>
      <p:sp>
        <p:nvSpPr>
          <p:cNvPr id="55" name="Szöveg helye 2">
            <a:extLst>
              <a:ext uri="{FF2B5EF4-FFF2-40B4-BE49-F238E27FC236}">
                <a16:creationId xmlns:a16="http://schemas.microsoft.com/office/drawing/2014/main" id="{57352F0C-F0D7-478A-B080-5730D1C267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713868" y="3997961"/>
            <a:ext cx="1344612" cy="1137920"/>
          </a:xfrm>
          <a:prstGeom prst="rect">
            <a:avLst/>
          </a:prstGeom>
          <a:solidFill>
            <a:srgbClr val="DEC5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#DEC5A6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222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197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166</a:t>
            </a:r>
          </a:p>
        </p:txBody>
      </p:sp>
      <p:sp>
        <p:nvSpPr>
          <p:cNvPr id="56" name="Szöveg helye 2">
            <a:extLst>
              <a:ext uri="{FF2B5EF4-FFF2-40B4-BE49-F238E27FC236}">
                <a16:creationId xmlns:a16="http://schemas.microsoft.com/office/drawing/2014/main" id="{36A4607C-8FD0-479C-8C55-A9D13588386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60268" y="3997961"/>
            <a:ext cx="1344612" cy="1137920"/>
          </a:xfrm>
          <a:prstGeom prst="rect">
            <a:avLst/>
          </a:prstGeom>
          <a:solidFill>
            <a:srgbClr val="A9AB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>
            <a:lvl1pPr indent="0">
              <a:lnSpc>
                <a:spcPct val="100000"/>
              </a:lnSpc>
              <a:spcBef>
                <a:spcPts val="0"/>
              </a:spcBef>
              <a:buFontTx/>
              <a:buNone/>
              <a:defRPr lang="hu-HU" sz="1400" dirty="0"/>
            </a:lvl1pPr>
            <a:lvl2pPr>
              <a:defRPr lang="hu-HU" sz="1800" dirty="0">
                <a:solidFill>
                  <a:schemeClr val="lt1"/>
                </a:solidFill>
              </a:defRPr>
            </a:lvl2pPr>
            <a:lvl3pPr>
              <a:defRPr lang="hu-HU" sz="1800" dirty="0">
                <a:solidFill>
                  <a:schemeClr val="lt1"/>
                </a:solidFill>
              </a:defRPr>
            </a:lvl3pPr>
            <a:lvl4pPr>
              <a:defRPr lang="hu-HU" dirty="0">
                <a:solidFill>
                  <a:schemeClr val="lt1"/>
                </a:solidFill>
              </a:defRPr>
            </a:lvl4pPr>
            <a:lvl5pPr>
              <a:defRPr lang="hu-HU" dirty="0">
                <a:solidFill>
                  <a:schemeClr val="lt1"/>
                </a:solidFill>
              </a:defRPr>
            </a:lvl5pPr>
          </a:lstStyle>
          <a:p>
            <a:pPr marL="252000"/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#A9ABB2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R: 169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G: 171</a:t>
            </a:r>
            <a:b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u-HU" sz="1400" dirty="0">
                <a:latin typeface="Arial" panose="020B0604020202020204" pitchFamily="34" charset="0"/>
                <a:cs typeface="Arial" panose="020B0604020202020204" pitchFamily="34" charset="0"/>
              </a:rPr>
              <a:t>B: 178</a:t>
            </a:r>
          </a:p>
        </p:txBody>
      </p:sp>
      <p:sp>
        <p:nvSpPr>
          <p:cNvPr id="69" name="Kép helye 9">
            <a:extLst>
              <a:ext uri="{FF2B5EF4-FFF2-40B4-BE49-F238E27FC236}">
                <a16:creationId xmlns:a16="http://schemas.microsoft.com/office/drawing/2014/main" id="{3CED8006-7064-4D47-AC88-2A4DA4FD734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378000" y="2549139"/>
            <a:ext cx="227724" cy="227724"/>
          </a:xfrm>
          <a:prstGeom prst="ellipse">
            <a:avLst/>
          </a:prstGeom>
          <a:solidFill>
            <a:srgbClr val="FF0000"/>
          </a:solidFill>
        </p:spPr>
        <p:txBody>
          <a:bodyPr/>
          <a:lstStyle>
            <a:lvl1pPr>
              <a:buNone/>
              <a:defRPr sz="200"/>
            </a:lvl1pPr>
          </a:lstStyle>
          <a:p>
            <a:endParaRPr lang="hu-HU" dirty="0"/>
          </a:p>
        </p:txBody>
      </p:sp>
      <p:sp>
        <p:nvSpPr>
          <p:cNvPr id="70" name="Kép helye 9">
            <a:extLst>
              <a:ext uri="{FF2B5EF4-FFF2-40B4-BE49-F238E27FC236}">
                <a16:creationId xmlns:a16="http://schemas.microsoft.com/office/drawing/2014/main" id="{E55F0FC3-B251-4914-840F-AB32DF5D01A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726166" y="2547975"/>
            <a:ext cx="227724" cy="227724"/>
          </a:xfrm>
          <a:prstGeom prst="ellipse">
            <a:avLst/>
          </a:prstGeom>
          <a:solidFill>
            <a:srgbClr val="FF0000"/>
          </a:solidFill>
        </p:spPr>
        <p:txBody>
          <a:bodyPr/>
          <a:lstStyle>
            <a:lvl1pPr>
              <a:buNone/>
              <a:defRPr sz="200"/>
            </a:lvl1pPr>
          </a:lstStyle>
          <a:p>
            <a:endParaRPr lang="hu-HU" dirty="0"/>
          </a:p>
        </p:txBody>
      </p:sp>
      <p:sp>
        <p:nvSpPr>
          <p:cNvPr id="71" name="Kép helye 9">
            <a:extLst>
              <a:ext uri="{FF2B5EF4-FFF2-40B4-BE49-F238E27FC236}">
                <a16:creationId xmlns:a16="http://schemas.microsoft.com/office/drawing/2014/main" id="{96740A37-A9C3-497F-9DA7-B3F00A34D4A7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0056680" y="2547975"/>
            <a:ext cx="227724" cy="227724"/>
          </a:xfrm>
          <a:prstGeom prst="ellipse">
            <a:avLst/>
          </a:prstGeom>
          <a:solidFill>
            <a:srgbClr val="FF0000"/>
          </a:solidFill>
        </p:spPr>
        <p:txBody>
          <a:bodyPr/>
          <a:lstStyle>
            <a:lvl1pPr>
              <a:buNone/>
              <a:defRPr sz="200"/>
            </a:lvl1pPr>
          </a:lstStyle>
          <a:p>
            <a:endParaRPr lang="hu-HU" dirty="0"/>
          </a:p>
        </p:txBody>
      </p:sp>
      <p:sp>
        <p:nvSpPr>
          <p:cNvPr id="72" name="Kép helye 9">
            <a:extLst>
              <a:ext uri="{FF2B5EF4-FFF2-40B4-BE49-F238E27FC236}">
                <a16:creationId xmlns:a16="http://schemas.microsoft.com/office/drawing/2014/main" id="{23DCE503-7CE7-4213-AA31-C6F549CB04F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1432463" y="2549139"/>
            <a:ext cx="227724" cy="227724"/>
          </a:xfrm>
          <a:prstGeom prst="ellipse">
            <a:avLst/>
          </a:prstGeom>
          <a:solidFill>
            <a:srgbClr val="FF0000"/>
          </a:solidFill>
        </p:spPr>
        <p:txBody>
          <a:bodyPr/>
          <a:lstStyle>
            <a:lvl1pPr>
              <a:buNone/>
              <a:defRPr sz="200"/>
            </a:lvl1pPr>
          </a:lstStyle>
          <a:p>
            <a:endParaRPr lang="hu-HU" dirty="0"/>
          </a:p>
        </p:txBody>
      </p:sp>
      <p:sp>
        <p:nvSpPr>
          <p:cNvPr id="73" name="Kép helye 9">
            <a:extLst>
              <a:ext uri="{FF2B5EF4-FFF2-40B4-BE49-F238E27FC236}">
                <a16:creationId xmlns:a16="http://schemas.microsoft.com/office/drawing/2014/main" id="{7C3363CE-2CB0-480E-85C6-71AECB162D39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368979" y="3655183"/>
            <a:ext cx="227724" cy="227724"/>
          </a:xfrm>
          <a:prstGeom prst="ellipse">
            <a:avLst/>
          </a:prstGeom>
          <a:solidFill>
            <a:srgbClr val="FF0000"/>
          </a:solidFill>
        </p:spPr>
        <p:txBody>
          <a:bodyPr/>
          <a:lstStyle>
            <a:lvl1pPr>
              <a:buNone/>
              <a:defRPr sz="200"/>
            </a:lvl1pPr>
          </a:lstStyle>
          <a:p>
            <a:endParaRPr lang="hu-HU" dirty="0"/>
          </a:p>
        </p:txBody>
      </p:sp>
      <p:sp>
        <p:nvSpPr>
          <p:cNvPr id="74" name="Kép helye 9">
            <a:extLst>
              <a:ext uri="{FF2B5EF4-FFF2-40B4-BE49-F238E27FC236}">
                <a16:creationId xmlns:a16="http://schemas.microsoft.com/office/drawing/2014/main" id="{DCC4C18F-0246-403B-BF6C-D0E8CAEFCAF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1421846" y="3687059"/>
            <a:ext cx="227724" cy="227724"/>
          </a:xfrm>
          <a:prstGeom prst="ellipse">
            <a:avLst/>
          </a:prstGeom>
          <a:solidFill>
            <a:srgbClr val="FF0000"/>
          </a:solidFill>
        </p:spPr>
        <p:txBody>
          <a:bodyPr/>
          <a:lstStyle>
            <a:lvl1pPr>
              <a:buNone/>
              <a:defRPr sz="200"/>
            </a:lvl1pPr>
          </a:lstStyle>
          <a:p>
            <a:endParaRPr lang="hu-HU" dirty="0"/>
          </a:p>
        </p:txBody>
      </p:sp>
      <p:sp>
        <p:nvSpPr>
          <p:cNvPr id="75" name="Kép helye 9">
            <a:extLst>
              <a:ext uri="{FF2B5EF4-FFF2-40B4-BE49-F238E27FC236}">
                <a16:creationId xmlns:a16="http://schemas.microsoft.com/office/drawing/2014/main" id="{FD1C4E20-6A28-4E8B-AB29-303C1CCDEA2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1432463" y="4829115"/>
            <a:ext cx="227724" cy="227724"/>
          </a:xfrm>
          <a:prstGeom prst="ellipse">
            <a:avLst/>
          </a:prstGeom>
          <a:solidFill>
            <a:srgbClr val="FF0000"/>
          </a:solidFill>
        </p:spPr>
        <p:txBody>
          <a:bodyPr/>
          <a:lstStyle>
            <a:lvl1pPr>
              <a:buNone/>
              <a:defRPr sz="200"/>
            </a:lvl1pPr>
          </a:lstStyle>
          <a:p>
            <a:endParaRPr lang="hu-HU" dirty="0"/>
          </a:p>
        </p:txBody>
      </p:sp>
      <p:sp>
        <p:nvSpPr>
          <p:cNvPr id="40" name="Ellipszis 39">
            <a:extLst>
              <a:ext uri="{FF2B5EF4-FFF2-40B4-BE49-F238E27FC236}">
                <a16:creationId xmlns:a16="http://schemas.microsoft.com/office/drawing/2014/main" id="{3314827D-1C74-46C0-AF99-F4B2A5263CF1}"/>
              </a:ext>
            </a:extLst>
          </p:cNvPr>
          <p:cNvSpPr/>
          <p:nvPr userDrawn="1"/>
        </p:nvSpPr>
        <p:spPr>
          <a:xfrm>
            <a:off x="11441166" y="1410963"/>
            <a:ext cx="189084" cy="189084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066038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nkafelü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églalap 2">
            <a:extLst>
              <a:ext uri="{FF2B5EF4-FFF2-40B4-BE49-F238E27FC236}">
                <a16:creationId xmlns:a16="http://schemas.microsoft.com/office/drawing/2014/main" id="{569BC797-6F34-45E1-B3B7-7A81BDF20EEB}"/>
              </a:ext>
            </a:extLst>
          </p:cNvPr>
          <p:cNvSpPr/>
          <p:nvPr userDrawn="1"/>
        </p:nvSpPr>
        <p:spPr>
          <a:xfrm>
            <a:off x="0" y="1709738"/>
            <a:ext cx="12192000" cy="5148262"/>
          </a:xfrm>
          <a:prstGeom prst="rect">
            <a:avLst/>
          </a:prstGeom>
          <a:solidFill>
            <a:srgbClr val="1B2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4000" tIns="0" rIns="576000" bIns="0" rtlCol="0" anchor="ctr"/>
          <a:lstStyle/>
          <a:p>
            <a:r>
              <a:rPr lang="hu-H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Ez az a felület, amin belül kell mindent megoldani!</a:t>
            </a:r>
          </a:p>
          <a:p>
            <a:r>
              <a:rPr lang="hu-H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felette lévő terület mindig szabadon marad, ott csak a Corvinus logó, a dátum és a vetítés/dia címe szerepel.</a:t>
            </a:r>
          </a:p>
          <a:p>
            <a:r>
              <a:rPr lang="hu-H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Adódhat olyan helyzet, amikor grafikon esetleg belenyúlik ebbe a zónába, de az is csak a második harmadban történhet, és nem zavarhat bele a „Dia címsor” szövegébe. </a:t>
            </a:r>
          </a:p>
          <a:p>
            <a:endParaRPr lang="hu-H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dián szereplő szövegek 18 pontos </a:t>
            </a:r>
            <a:r>
              <a:rPr lang="hu-HU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</a:t>
            </a:r>
            <a:r>
              <a:rPr lang="hu-H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szimpla sortávolsággal. Mindig balra rendezett, szabadsoros, soha nem sorkizárt!!!</a:t>
            </a:r>
          </a:p>
          <a:p>
            <a:r>
              <a:rPr lang="hu-H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betűk méretét csak abban az esetben csökkentsük 1 ponttal, ha ezen 1 sor beférése múlik.</a:t>
            </a:r>
          </a:p>
          <a:p>
            <a:endParaRPr lang="hu-H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FA795C05-B2F8-41AF-841C-265ED6476F67}"/>
              </a:ext>
            </a:extLst>
          </p:cNvPr>
          <p:cNvSpPr/>
          <p:nvPr userDrawn="1"/>
        </p:nvSpPr>
        <p:spPr>
          <a:xfrm>
            <a:off x="4210050" y="0"/>
            <a:ext cx="4081463" cy="1709738"/>
          </a:xfrm>
          <a:prstGeom prst="rect">
            <a:avLst/>
          </a:prstGeom>
          <a:solidFill>
            <a:srgbClr val="D1A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0AB4A51A-34AC-4B17-AA02-C76BF89718F9}"/>
              </a:ext>
            </a:extLst>
          </p:cNvPr>
          <p:cNvSpPr/>
          <p:nvPr userDrawn="1"/>
        </p:nvSpPr>
        <p:spPr>
          <a:xfrm>
            <a:off x="0" y="1709738"/>
            <a:ext cx="550863" cy="566737"/>
          </a:xfrm>
          <a:prstGeom prst="rect">
            <a:avLst/>
          </a:prstGeom>
          <a:solidFill>
            <a:srgbClr val="D1A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5F131E2F-739E-4FB6-8334-6BBAE8D79216}"/>
              </a:ext>
            </a:extLst>
          </p:cNvPr>
          <p:cNvSpPr/>
          <p:nvPr userDrawn="1"/>
        </p:nvSpPr>
        <p:spPr>
          <a:xfrm>
            <a:off x="0" y="6273801"/>
            <a:ext cx="550863" cy="584200"/>
          </a:xfrm>
          <a:prstGeom prst="rect">
            <a:avLst/>
          </a:prstGeom>
          <a:solidFill>
            <a:srgbClr val="D1A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DAF687B6-45A5-4957-8ADF-EB3322021C23}"/>
              </a:ext>
            </a:extLst>
          </p:cNvPr>
          <p:cNvSpPr/>
          <p:nvPr userDrawn="1"/>
        </p:nvSpPr>
        <p:spPr>
          <a:xfrm>
            <a:off x="11623674" y="6273800"/>
            <a:ext cx="568326" cy="584200"/>
          </a:xfrm>
          <a:prstGeom prst="rect">
            <a:avLst/>
          </a:prstGeom>
          <a:solidFill>
            <a:srgbClr val="D1AF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8" name="Egyenes összekötő 7">
            <a:extLst>
              <a:ext uri="{FF2B5EF4-FFF2-40B4-BE49-F238E27FC236}">
                <a16:creationId xmlns:a16="http://schemas.microsoft.com/office/drawing/2014/main" id="{7467B71B-FECD-40B3-9EF3-5D6B82D4E009}"/>
              </a:ext>
            </a:extLst>
          </p:cNvPr>
          <p:cNvCxnSpPr>
            <a:cxnSpLocks/>
          </p:cNvCxnSpPr>
          <p:nvPr userDrawn="1"/>
        </p:nvCxnSpPr>
        <p:spPr>
          <a:xfrm>
            <a:off x="1042988" y="1093304"/>
            <a:ext cx="0" cy="5764696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415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émaelválasztó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3" y="2724805"/>
            <a:ext cx="7431088" cy="70419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1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41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AA0E2B3-C33F-44BF-BD24-838C7225A4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5" y="1709738"/>
            <a:ext cx="11096622" cy="761982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lnSpc>
                <a:spcPct val="100000"/>
              </a:lnSpc>
              <a:defRPr sz="6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66 </a:t>
            </a:r>
            <a:r>
              <a:rPr lang="hu-HU" dirty="0" err="1"/>
              <a:t>pt</a:t>
            </a:r>
            <a:endParaRPr lang="hu-HU" dirty="0"/>
          </a:p>
        </p:txBody>
      </p:sp>
      <p:pic>
        <p:nvPicPr>
          <p:cNvPr id="2" name="Picture 5">
            <a:extLst>
              <a:ext uri="{FF2B5EF4-FFF2-40B4-BE49-F238E27FC236}">
                <a16:creationId xmlns:a16="http://schemas.microsoft.com/office/drawing/2014/main" id="{09E48E4C-EDD7-4446-AE58-5628F6DED1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28238" y="3301340"/>
            <a:ext cx="3107796" cy="3107796"/>
          </a:xfrm>
          <a:prstGeom prst="rect">
            <a:avLst/>
          </a:prstGeom>
        </p:spPr>
      </p:pic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1DDE6398-A52B-440D-9DFE-4B7AFF3ACC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2C7FF27-DF77-481A-8C40-FFD9276E7D56}" type="datetime1">
              <a:rPr lang="hu-HU" smtClean="0"/>
              <a:t>2021. 05. 13.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7750311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öszönöm a figyelmet!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974488C6-1BF6-46F1-9432-34AC08BF85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49341" y="3301375"/>
            <a:ext cx="2839260" cy="2839261"/>
          </a:xfrm>
          <a:prstGeom prst="rect">
            <a:avLst/>
          </a:prstGeom>
        </p:spPr>
      </p:pic>
      <p:pic>
        <p:nvPicPr>
          <p:cNvPr id="7" name="Ábra 6">
            <a:extLst>
              <a:ext uri="{FF2B5EF4-FFF2-40B4-BE49-F238E27FC236}">
                <a16:creationId xmlns:a16="http://schemas.microsoft.com/office/drawing/2014/main" id="{25252A8F-1937-4613-8EFA-9D346E05C2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90952" y="1343871"/>
            <a:ext cx="1379721" cy="1619177"/>
          </a:xfrm>
          <a:prstGeom prst="rect">
            <a:avLst/>
          </a:prstGeom>
        </p:spPr>
      </p:pic>
      <p:pic>
        <p:nvPicPr>
          <p:cNvPr id="8" name="Ábra 7">
            <a:extLst>
              <a:ext uri="{FF2B5EF4-FFF2-40B4-BE49-F238E27FC236}">
                <a16:creationId xmlns:a16="http://schemas.microsoft.com/office/drawing/2014/main" id="{87E42343-1EC1-4912-B195-8897B8606F6E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69976" y="2870270"/>
            <a:ext cx="558730" cy="558730"/>
          </a:xfrm>
          <a:prstGeom prst="rect">
            <a:avLst/>
          </a:prstGeom>
        </p:spPr>
      </p:pic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CD5B022D-3CB7-4C29-9EB1-2944CD07FE6B}"/>
              </a:ext>
            </a:extLst>
          </p:cNvPr>
          <p:cNvGrpSpPr/>
          <p:nvPr userDrawn="1"/>
        </p:nvGrpSpPr>
        <p:grpSpPr>
          <a:xfrm>
            <a:off x="6102376" y="3586442"/>
            <a:ext cx="2269127" cy="2269128"/>
            <a:chOff x="5239584" y="2481262"/>
            <a:chExt cx="1895475" cy="1895475"/>
          </a:xfrm>
        </p:grpSpPr>
        <p:pic>
          <p:nvPicPr>
            <p:cNvPr id="10" name="Ábra 9">
              <a:extLst>
                <a:ext uri="{FF2B5EF4-FFF2-40B4-BE49-F238E27FC236}">
                  <a16:creationId xmlns:a16="http://schemas.microsoft.com/office/drawing/2014/main" id="{7FCD9CC9-B31A-430F-BF86-4F9F056CFB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239584" y="2481262"/>
              <a:ext cx="1895475" cy="1895475"/>
            </a:xfrm>
            <a:prstGeom prst="rect">
              <a:avLst/>
            </a:prstGeom>
          </p:spPr>
        </p:pic>
        <p:pic>
          <p:nvPicPr>
            <p:cNvPr id="11" name="Ábra 10">
              <a:extLst>
                <a:ext uri="{FF2B5EF4-FFF2-40B4-BE49-F238E27FC236}">
                  <a16:creationId xmlns:a16="http://schemas.microsoft.com/office/drawing/2014/main" id="{7F84FB8B-8B81-41A8-AB56-04098A1A09E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968250" y="3209925"/>
              <a:ext cx="438150" cy="438150"/>
            </a:xfrm>
            <a:prstGeom prst="rect">
              <a:avLst/>
            </a:prstGeom>
          </p:spPr>
        </p:pic>
      </p:grpSp>
      <p:sp>
        <p:nvSpPr>
          <p:cNvPr id="13" name="Szöveg helye 29">
            <a:extLst>
              <a:ext uri="{FF2B5EF4-FFF2-40B4-BE49-F238E27FC236}">
                <a16:creationId xmlns:a16="http://schemas.microsoft.com/office/drawing/2014/main" id="{6863C8A6-7D07-4239-910C-77D3E79A0CBF}"/>
              </a:ext>
            </a:extLst>
          </p:cNvPr>
          <p:cNvSpPr>
            <a:spLocks noGrp="1"/>
          </p:cNvSpPr>
          <p:nvPr userDrawn="1">
            <p:ph type="body" sz="half" idx="2" hasCustomPrompt="1"/>
          </p:nvPr>
        </p:nvSpPr>
        <p:spPr>
          <a:xfrm>
            <a:off x="1042987" y="2852738"/>
            <a:ext cx="4781551" cy="342106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FontTx/>
              <a:buNone/>
              <a:defRPr sz="1800" b="0" i="0" baseline="0">
                <a:latin typeface="Arial "/>
              </a:defRPr>
            </a:lvl1pPr>
          </a:lstStyle>
          <a:p>
            <a:r>
              <a:rPr lang="hu-HU" dirty="0"/>
              <a:t>Az itt található grafikai elemek szabadon felhasználhatók díszitő elemként.</a:t>
            </a:r>
          </a:p>
          <a:p>
            <a:r>
              <a:rPr lang="hu-HU" dirty="0"/>
              <a:t>A Corvinus színpalettájából átszínezhetők.</a:t>
            </a:r>
          </a:p>
          <a:p>
            <a:r>
              <a:rPr lang="hu-HU" dirty="0"/>
              <a:t>Fehérre színezve és képre ráhelyezve mutatós dia készíthető.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8958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unkafelü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1">
            <a:extLst>
              <a:ext uri="{FF2B5EF4-FFF2-40B4-BE49-F238E27FC236}">
                <a16:creationId xmlns:a16="http://schemas.microsoft.com/office/drawing/2014/main" id="{E0CD8A8D-2A37-49C6-8210-82146D3BBB5A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99165057"/>
              </p:ext>
            </p:extLst>
          </p:nvPr>
        </p:nvGraphicFramePr>
        <p:xfrm>
          <a:off x="4751388" y="2852738"/>
          <a:ext cx="6872292" cy="3451576"/>
        </p:xfrm>
        <a:graphic>
          <a:graphicData uri="http://schemas.openxmlformats.org/drawingml/2006/table">
            <a:tbl>
              <a:tblPr firstRow="1">
                <a:tableStyleId>{8FD4443E-F989-4FC4-A0C8-D5A2AF1F390B}</a:tableStyleId>
              </a:tblPr>
              <a:tblGrid>
                <a:gridCol w="1145382">
                  <a:extLst>
                    <a:ext uri="{9D8B030D-6E8A-4147-A177-3AD203B41FA5}">
                      <a16:colId xmlns:a16="http://schemas.microsoft.com/office/drawing/2014/main" val="25465378"/>
                    </a:ext>
                  </a:extLst>
                </a:gridCol>
                <a:gridCol w="1145382">
                  <a:extLst>
                    <a:ext uri="{9D8B030D-6E8A-4147-A177-3AD203B41FA5}">
                      <a16:colId xmlns:a16="http://schemas.microsoft.com/office/drawing/2014/main" val="4252401850"/>
                    </a:ext>
                  </a:extLst>
                </a:gridCol>
                <a:gridCol w="1145382">
                  <a:extLst>
                    <a:ext uri="{9D8B030D-6E8A-4147-A177-3AD203B41FA5}">
                      <a16:colId xmlns:a16="http://schemas.microsoft.com/office/drawing/2014/main" val="2691314751"/>
                    </a:ext>
                  </a:extLst>
                </a:gridCol>
                <a:gridCol w="1145382">
                  <a:extLst>
                    <a:ext uri="{9D8B030D-6E8A-4147-A177-3AD203B41FA5}">
                      <a16:colId xmlns:a16="http://schemas.microsoft.com/office/drawing/2014/main" val="1416183067"/>
                    </a:ext>
                  </a:extLst>
                </a:gridCol>
                <a:gridCol w="1145382">
                  <a:extLst>
                    <a:ext uri="{9D8B030D-6E8A-4147-A177-3AD203B41FA5}">
                      <a16:colId xmlns:a16="http://schemas.microsoft.com/office/drawing/2014/main" val="3641331892"/>
                    </a:ext>
                  </a:extLst>
                </a:gridCol>
                <a:gridCol w="1145382">
                  <a:extLst>
                    <a:ext uri="{9D8B030D-6E8A-4147-A177-3AD203B41FA5}">
                      <a16:colId xmlns:a16="http://schemas.microsoft.com/office/drawing/2014/main" val="2820213842"/>
                    </a:ext>
                  </a:extLst>
                </a:gridCol>
              </a:tblGrid>
              <a:tr h="5322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1" i="0" dirty="0">
                          <a:solidFill>
                            <a:srgbClr val="1B213E"/>
                          </a:solidFill>
                          <a:latin typeface="Georgia" panose="02040502050405020303" pitchFamily="18" charset="0"/>
                          <a:cs typeface="Arial Narrow" panose="020B0604020202020204" pitchFamily="34" charset="0"/>
                        </a:rPr>
                        <a:t>Fejléc</a:t>
                      </a:r>
                    </a:p>
                  </a:txBody>
                  <a:tcPr marL="72000" marR="72000" marT="72000" marB="0">
                    <a:lnL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C5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1" i="0" dirty="0">
                          <a:solidFill>
                            <a:srgbClr val="1B213E"/>
                          </a:solidFill>
                          <a:latin typeface="Georgia" panose="02040502050405020303" pitchFamily="18" charset="0"/>
                          <a:cs typeface="Arial Narrow" panose="020B0604020202020204" pitchFamily="34" charset="0"/>
                        </a:rPr>
                        <a:t>Fejléc</a:t>
                      </a:r>
                    </a:p>
                  </a:txBody>
                  <a:tcPr marL="72000" marR="72000" marT="7200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C5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1" i="0" dirty="0">
                          <a:solidFill>
                            <a:srgbClr val="1B213E"/>
                          </a:solidFill>
                          <a:latin typeface="Georgia" panose="02040502050405020303" pitchFamily="18" charset="0"/>
                        </a:rPr>
                        <a:t>Fejléc</a:t>
                      </a:r>
                    </a:p>
                    <a:p>
                      <a:endParaRPr lang="hu-HU" sz="900" dirty="0">
                        <a:solidFill>
                          <a:srgbClr val="1B213E"/>
                        </a:solidFill>
                      </a:endParaRPr>
                    </a:p>
                  </a:txBody>
                  <a:tcPr marL="72000" marR="72000" marT="7200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C5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1" i="0" dirty="0">
                          <a:solidFill>
                            <a:srgbClr val="1B213E"/>
                          </a:solidFill>
                          <a:latin typeface="Georgia" panose="02040502050405020303" pitchFamily="18" charset="0"/>
                        </a:rPr>
                        <a:t>Fejléc</a:t>
                      </a:r>
                    </a:p>
                  </a:txBody>
                  <a:tcPr marL="72000" marR="72000" marT="7200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C5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1" i="0" dirty="0">
                          <a:solidFill>
                            <a:srgbClr val="1B213E"/>
                          </a:solidFill>
                          <a:latin typeface="Georgia" panose="02040502050405020303" pitchFamily="18" charset="0"/>
                        </a:rPr>
                        <a:t>Fejléc</a:t>
                      </a:r>
                    </a:p>
                  </a:txBody>
                  <a:tcPr marL="72000" marR="72000" marT="7200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C5A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1" i="0" dirty="0">
                          <a:solidFill>
                            <a:srgbClr val="1B213E"/>
                          </a:solidFill>
                          <a:latin typeface="Georgia" panose="02040502050405020303" pitchFamily="18" charset="0"/>
                        </a:rPr>
                        <a:t>Fejléc</a:t>
                      </a:r>
                    </a:p>
                  </a:txBody>
                  <a:tcPr marL="72000" marR="72000" marT="72000" marB="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C5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9698621"/>
                  </a:ext>
                </a:extLst>
              </a:tr>
              <a:tr h="363613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0" i="0" dirty="0">
                          <a:solidFill>
                            <a:srgbClr val="1B213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Fejléc 2</a:t>
                      </a:r>
                    </a:p>
                  </a:txBody>
                  <a:tcPr marL="72000" marR="7200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AB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0" i="0" dirty="0">
                          <a:solidFill>
                            <a:srgbClr val="1B213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Fejléc 2</a:t>
                      </a:r>
                    </a:p>
                  </a:txBody>
                  <a:tcPr marL="72000" marR="7200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AB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0" i="0" dirty="0">
                          <a:solidFill>
                            <a:srgbClr val="1B213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Fejléc 2</a:t>
                      </a:r>
                    </a:p>
                  </a:txBody>
                  <a:tcPr marL="72000" marR="7200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AB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0" i="0" dirty="0">
                          <a:solidFill>
                            <a:srgbClr val="1B213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Fejléc 2</a:t>
                      </a:r>
                    </a:p>
                  </a:txBody>
                  <a:tcPr marL="72000" marR="7200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AB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0" i="0" dirty="0">
                          <a:solidFill>
                            <a:srgbClr val="1B213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Fejléc 2</a:t>
                      </a:r>
                    </a:p>
                  </a:txBody>
                  <a:tcPr marL="72000" marR="7200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AB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sz="900" b="0" i="0" dirty="0">
                          <a:solidFill>
                            <a:srgbClr val="1B213E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Fejléc 2</a:t>
                      </a:r>
                    </a:p>
                  </a:txBody>
                  <a:tcPr marL="72000" marR="72000" marT="0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54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9AB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681467"/>
                  </a:ext>
                </a:extLst>
              </a:tr>
              <a:tr h="363613">
                <a:tc>
                  <a:txBody>
                    <a:bodyPr/>
                    <a:lstStyle/>
                    <a:p>
                      <a:pPr algn="l" fontAlgn="b"/>
                      <a:endParaRPr lang="hu-HU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7188170"/>
                  </a:ext>
                </a:extLst>
              </a:tr>
              <a:tr h="366539">
                <a:tc>
                  <a:txBody>
                    <a:bodyPr/>
                    <a:lstStyle/>
                    <a:p>
                      <a:pPr algn="l" fontAlgn="b"/>
                      <a:endParaRPr lang="hu-HU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4599051"/>
                  </a:ext>
                </a:extLst>
              </a:tr>
              <a:tr h="365226">
                <a:tc>
                  <a:txBody>
                    <a:bodyPr/>
                    <a:lstStyle/>
                    <a:p>
                      <a:pPr algn="l" fontAlgn="b"/>
                      <a:endParaRPr lang="hu-HU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35829"/>
                  </a:ext>
                </a:extLst>
              </a:tr>
              <a:tr h="366539">
                <a:tc>
                  <a:txBody>
                    <a:bodyPr/>
                    <a:lstStyle/>
                    <a:p>
                      <a:pPr algn="l" fontAlgn="b"/>
                      <a:endParaRPr lang="hu-HU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2790493"/>
                  </a:ext>
                </a:extLst>
              </a:tr>
              <a:tr h="363613">
                <a:tc>
                  <a:txBody>
                    <a:bodyPr/>
                    <a:lstStyle/>
                    <a:p>
                      <a:pPr algn="l" fontAlgn="b"/>
                      <a:endParaRPr lang="hu-HU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5648282"/>
                  </a:ext>
                </a:extLst>
              </a:tr>
              <a:tr h="366539">
                <a:tc>
                  <a:txBody>
                    <a:bodyPr/>
                    <a:lstStyle/>
                    <a:p>
                      <a:pPr algn="l" fontAlgn="b"/>
                      <a:endParaRPr lang="hu-HU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6929519"/>
                  </a:ext>
                </a:extLst>
              </a:tr>
              <a:tr h="363613">
                <a:tc>
                  <a:txBody>
                    <a:bodyPr/>
                    <a:lstStyle/>
                    <a:p>
                      <a:pPr algn="l" fontAlgn="b"/>
                      <a:endParaRPr lang="hu-HU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hu-HU" sz="900" dirty="0">
                        <a:solidFill>
                          <a:srgbClr val="BF8F55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00" marR="72000" marT="0" marB="0" anchor="ctr">
                    <a:lnL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8F5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1479274"/>
                  </a:ext>
                </a:extLst>
              </a:tr>
            </a:tbl>
          </a:graphicData>
        </a:graphic>
      </p:graphicFrame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B0E2FA13-E2E8-477F-A01D-4CEE2C6AB77C}"/>
              </a:ext>
            </a:extLst>
          </p:cNvPr>
          <p:cNvSpPr txBox="1">
            <a:spLocks/>
          </p:cNvSpPr>
          <p:nvPr userDrawn="1"/>
        </p:nvSpPr>
        <p:spPr>
          <a:xfrm>
            <a:off x="1042988" y="2852738"/>
            <a:ext cx="3167062" cy="342106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Ezen az oldalon egy táblázat mintát mutatunk be, amit lehet bővíteni, szűkíteni, átszínezni.</a:t>
            </a:r>
          </a:p>
          <a:p>
            <a:endParaRPr lang="hu-HU" dirty="0"/>
          </a:p>
          <a:p>
            <a:r>
              <a:rPr lang="hu-HU" dirty="0"/>
              <a:t>A </a:t>
            </a:r>
            <a:r>
              <a:rPr lang="hu-HU" dirty="0" err="1"/>
              <a:t>ppt</a:t>
            </a:r>
            <a:r>
              <a:rPr lang="hu-HU" dirty="0"/>
              <a:t>-be beépített táblázatok a </a:t>
            </a:r>
            <a:r>
              <a:rPr lang="en-US" dirty="0"/>
              <a:t>Corvinus </a:t>
            </a:r>
            <a:r>
              <a:rPr lang="en-US" dirty="0" err="1"/>
              <a:t>színséma</a:t>
            </a:r>
            <a:r>
              <a:rPr lang="en-US" dirty="0"/>
              <a:t> </a:t>
            </a:r>
            <a:r>
              <a:rPr lang="en-US" dirty="0" err="1"/>
              <a:t>szerint</a:t>
            </a:r>
            <a:r>
              <a:rPr lang="en-US" dirty="0"/>
              <a:t> </a:t>
            </a:r>
            <a:r>
              <a:rPr lang="en-US" dirty="0" err="1"/>
              <a:t>vesz</a:t>
            </a:r>
            <a:r>
              <a:rPr lang="en-US" dirty="0"/>
              <a:t> </a:t>
            </a:r>
            <a:r>
              <a:rPr lang="en-US" dirty="0" err="1"/>
              <a:t>fel</a:t>
            </a:r>
            <a:r>
              <a:rPr lang="en-US" dirty="0"/>
              <a:t> </a:t>
            </a:r>
            <a:r>
              <a:rPr lang="en-US" dirty="0" err="1"/>
              <a:t>árnyalatokat</a:t>
            </a:r>
            <a:r>
              <a:rPr lang="en-US" dirty="0"/>
              <a:t>.</a:t>
            </a:r>
            <a:endParaRPr lang="hu-HU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5828C34-E8A6-4A47-AFBC-17911EEF09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5292725" cy="126901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Táblázat minta</a:t>
            </a:r>
          </a:p>
        </p:txBody>
      </p:sp>
    </p:spTree>
    <p:extLst>
      <p:ext uri="{BB962C8B-B14F-4D97-AF65-F5344CB8AC3E}">
        <p14:creationId xmlns:p14="http://schemas.microsoft.com/office/powerpoint/2010/main" val="4038201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émaelválasztó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>
            <a:extLst>
              <a:ext uri="{FF2B5EF4-FFF2-40B4-BE49-F238E27FC236}">
                <a16:creationId xmlns:a16="http://schemas.microsoft.com/office/drawing/2014/main" id="{09E48E4C-EDD7-4446-AE58-5628F6DED1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28238" y="3301340"/>
            <a:ext cx="3107796" cy="3107796"/>
          </a:xfrm>
          <a:prstGeom prst="rect">
            <a:avLst/>
          </a:prstGeom>
        </p:spPr>
      </p:pic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1DDE6398-A52B-440D-9DFE-4B7AFF3ACC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2C7FF27-DF77-481A-8C40-FFD9276E7D56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48C49F5-362A-46CE-8366-5C4FC5BD308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4" y="1557353"/>
            <a:ext cx="11096623" cy="1871647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44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Georgia 44 </a:t>
            </a:r>
            <a:r>
              <a:rPr lang="en-US" dirty="0" err="1"/>
              <a:t>pt</a:t>
            </a:r>
            <a:endParaRPr lang="hu-HU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C928E63-DE49-46D7-BADE-590FC65B3F8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3" y="3455504"/>
            <a:ext cx="7431088" cy="70419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1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41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4429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émaelválasztó +1 nagy ké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CC0AF2DE-309C-459E-8C51-5E6FFE071A37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0" y="1718643"/>
            <a:ext cx="12193587" cy="5139358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3" y="3105796"/>
            <a:ext cx="7431088" cy="70419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1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41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AA0E2B3-C33F-44BF-BD24-838C7225A4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5" y="2090729"/>
            <a:ext cx="11096622" cy="761982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>
              <a:lnSpc>
                <a:spcPct val="100000"/>
              </a:lnSpc>
              <a:defRPr sz="6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66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1DDE6398-A52B-440D-9DFE-4B7AFF3ACC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9E7CC9B-6FBC-4B11-8C2D-F339BA646A5F}" type="datetime1">
              <a:rPr lang="hu-HU" smtClean="0"/>
              <a:t>2021. 05. 13.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18233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émaelválasztó +1 nagy ké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CC0AF2DE-309C-459E-8C51-5E6FFE071A37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0" y="1718643"/>
            <a:ext cx="12193587" cy="5139358"/>
          </a:xfrm>
          <a:prstGeom prst="rect">
            <a:avLst/>
          </a:prstGeom>
          <a:noFill/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3" y="3105796"/>
            <a:ext cx="7431088" cy="704195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1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41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AA0E2B3-C33F-44BF-BD24-838C7225A4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5" y="2090729"/>
            <a:ext cx="11096622" cy="761982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44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44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1DDE6398-A52B-440D-9DFE-4B7AFF3ACC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9E7CC9B-6FBC-4B11-8C2D-F339BA646A5F}" type="datetime1">
              <a:rPr lang="hu-HU" smtClean="0"/>
              <a:t>2021. 05. 13.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08534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asáb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2" y="2498346"/>
            <a:ext cx="10601325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8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39AEF92C-FC57-429C-87FC-521B33F9160A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4751388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dirty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1638DDE7-9783-488A-8A38-F97EEBD01D9A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8461375" y="3429000"/>
            <a:ext cx="3162300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dirty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42DD2C20-4170-43F2-A180-4C8180D34A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C55738D-7C28-43CB-B666-7AD4A0178B23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994868-AE02-42BD-B69E-E49EAF9CAA9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11091861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70577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asáb felsorol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3D5CE5-894B-D641-97F3-B5228CC2AA1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2" y="2498346"/>
            <a:ext cx="10601325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Arial</a:t>
            </a:r>
            <a:r>
              <a:rPr lang="hu-HU" dirty="0"/>
              <a:t> 24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370467-A302-47AA-A9F3-129DA56EDF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8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 marL="216000" indent="-216000">
              <a:lnSpc>
                <a:spcPct val="100000"/>
              </a:lnSpc>
              <a:spcBef>
                <a:spcPts val="0"/>
              </a:spcBef>
              <a:buSzPct val="111000"/>
              <a:buFont typeface="Wingdings" panose="05000000000000000000" pitchFamily="2" charset="2"/>
              <a:buChar char="§"/>
              <a:tabLst>
                <a:tab pos="252000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32C0B078-11E6-4C76-B9A6-2E3797304E4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6B4D056B-5CB7-473E-9616-97918C589588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4744243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 marL="216000" indent="-216000">
              <a:lnSpc>
                <a:spcPct val="100000"/>
              </a:lnSpc>
              <a:spcBef>
                <a:spcPts val="0"/>
              </a:spcBef>
              <a:buSzPct val="111000"/>
              <a:buFont typeface="Wingdings" panose="05000000000000000000" pitchFamily="2" charset="2"/>
              <a:buChar char="§"/>
              <a:tabLst>
                <a:tab pos="252000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BD5047B-66CA-4D9B-AE1B-83209A84A2CD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8456613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 marL="216000" indent="-216000">
              <a:lnSpc>
                <a:spcPct val="100000"/>
              </a:lnSpc>
              <a:spcBef>
                <a:spcPts val="0"/>
              </a:spcBef>
              <a:buSzPct val="111000"/>
              <a:buFont typeface="Wingdings" panose="05000000000000000000" pitchFamily="2" charset="2"/>
              <a:buChar char="§"/>
              <a:tabLst>
                <a:tab pos="252000" algn="l"/>
              </a:tabLst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hu-HU" dirty="0" err="1"/>
              <a:t>Arial</a:t>
            </a:r>
            <a:r>
              <a:rPr lang="hu-HU" dirty="0"/>
              <a:t> 18 </a:t>
            </a:r>
            <a:r>
              <a:rPr lang="hu-HU" dirty="0" err="1"/>
              <a:t>pt</a:t>
            </a:r>
            <a:endParaRPr lang="hu-HU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C9CD1C0-0619-4287-A2C5-A2D517E40F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DABB1D6-3122-4641-B82A-B9B523060DDD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2081EA5-C5A5-4D02-9F0C-B3A5E13362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1813" y="1583728"/>
            <a:ext cx="11091861" cy="697690"/>
          </a:xfrm>
          <a:prstGeom prst="rect">
            <a:avLst/>
          </a:prstGeom>
        </p:spPr>
        <p:txBody>
          <a:bodyPr lIns="0" tIns="0" rIns="0" bIns="0" anchor="t" anchorCtr="0"/>
          <a:lstStyle>
            <a:lvl1pPr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Georgia </a:t>
            </a:r>
            <a:r>
              <a:rPr lang="en-US" dirty="0"/>
              <a:t>36</a:t>
            </a:r>
            <a:r>
              <a:rPr lang="hu-HU" dirty="0"/>
              <a:t> </a:t>
            </a:r>
            <a:r>
              <a:rPr lang="hu-HU" dirty="0" err="1"/>
              <a:t>pt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2549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asáb sorszámoz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FDF7B45-FD6C-4F89-833D-97E6BFA2FDE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9788" y="1685928"/>
            <a:ext cx="3370263" cy="697690"/>
          </a:xfrm>
          <a:prstGeom prst="rect">
            <a:avLst/>
          </a:prstGeom>
        </p:spPr>
        <p:txBody>
          <a:bodyPr lIns="0" tIns="0" rIns="0" bIns="0" anchor="b" anchorCtr="0"/>
          <a:lstStyle>
            <a:lvl1pPr indent="0" algn="l">
              <a:lnSpc>
                <a:spcPct val="100000"/>
              </a:lnSpc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</a:lstStyle>
          <a:p>
            <a:r>
              <a:rPr lang="hu-HU" dirty="0"/>
              <a:t>Sorszám.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EBF6DA57-7950-4A56-A6BF-61257C57BE4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27112" y="2498346"/>
            <a:ext cx="3182939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>
              <a:lnSpc>
                <a:spcPct val="100000"/>
              </a:lnSpc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Alcímsor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F3705370-5C6F-47CD-9ECF-A2639812141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42988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dirty="0"/>
              <a:t>Szöveg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A2D2297-A5F6-44D7-8815-20565F1DB498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4751388" y="3429000"/>
            <a:ext cx="3167062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dirty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dirty="0"/>
              <a:t>Szöveg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C804C9DB-6D5B-4565-9317-BD816C053197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8461375" y="3429000"/>
            <a:ext cx="3162300" cy="2844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800" dirty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dirty="0"/>
              <a:t>Szöveg</a:t>
            </a:r>
            <a:endParaRPr lang="en-US" dirty="0"/>
          </a:p>
        </p:txBody>
      </p:sp>
      <p:sp>
        <p:nvSpPr>
          <p:cNvPr id="15" name="Footer Placeholder 7">
            <a:extLst>
              <a:ext uri="{FF2B5EF4-FFF2-40B4-BE49-F238E27FC236}">
                <a16:creationId xmlns:a16="http://schemas.microsoft.com/office/drawing/2014/main" id="{FDDD5CBB-919E-4178-8EC9-0F87492D1E5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6361112" y="802093"/>
            <a:ext cx="5262562" cy="365125"/>
          </a:xfrm>
          <a:prstGeom prst="rect">
            <a:avLst/>
          </a:prstGeom>
        </p:spPr>
        <p:txBody>
          <a:bodyPr lIns="0" tIns="0" rIns="0" bIns="0" anchor="b" anchorCtr="0"/>
          <a:lstStyle>
            <a:lvl1pPr algn="r">
              <a:defRPr lang="hu-HU" sz="1200" dirty="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hu-HU"/>
              <a:t>Dia címsor</a:t>
            </a:r>
            <a:endParaRPr lang="hu-HU" sz="100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83C3C09F-494C-4C4A-87C7-06D59574ABA3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4548187" y="1685928"/>
            <a:ext cx="3370263" cy="697314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Sorszám.</a:t>
            </a:r>
            <a:endParaRPr lang="en-US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15F7311C-818D-429E-9FE8-E815ACC80115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258174" y="1685928"/>
            <a:ext cx="3370263" cy="697690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3600" b="1">
                <a:solidFill>
                  <a:srgbClr val="1B213E"/>
                </a:solidFill>
                <a:latin typeface="Georgia" panose="02040502050405020303" pitchFamily="18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dirty="0"/>
              <a:t>Sorszám.</a:t>
            </a:r>
            <a:endParaRPr lang="en-US" dirty="0"/>
          </a:p>
        </p:txBody>
      </p:sp>
      <p:sp>
        <p:nvSpPr>
          <p:cNvPr id="7" name="Szöveg helye 6">
            <a:extLst>
              <a:ext uri="{FF2B5EF4-FFF2-40B4-BE49-F238E27FC236}">
                <a16:creationId xmlns:a16="http://schemas.microsoft.com/office/drawing/2014/main" id="{464ABEAD-6F60-4C32-81D7-5DC68F532B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35511" y="2498346"/>
            <a:ext cx="3182939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latin typeface="Arial 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24" name="Szöveg helye 6">
            <a:extLst>
              <a:ext uri="{FF2B5EF4-FFF2-40B4-BE49-F238E27FC236}">
                <a16:creationId xmlns:a16="http://schemas.microsoft.com/office/drawing/2014/main" id="{5EA4D16E-EA05-4897-8C66-E432AA9028B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40736" y="2498346"/>
            <a:ext cx="3182939" cy="427404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latin typeface="Arial "/>
              </a:defRPr>
            </a:lvl1pPr>
          </a:lstStyle>
          <a:p>
            <a:r>
              <a:rPr lang="hu-HU" dirty="0"/>
              <a:t>Alcímsor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95FB6020-9D77-4851-AD88-C654B6FFD8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80475" y="553688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900">
                <a:solidFill>
                  <a:srgbClr val="1B213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FDFF196-86E0-45F3-9FE5-6A58ABFD1B56}" type="datetime1">
              <a:rPr lang="hu-HU" smtClean="0"/>
              <a:t>2021. 05. 13.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04418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5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6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Csoportba foglalás 1">
            <a:extLst>
              <a:ext uri="{FF2B5EF4-FFF2-40B4-BE49-F238E27FC236}">
                <a16:creationId xmlns:a16="http://schemas.microsoft.com/office/drawing/2014/main" id="{94B5F4EE-D84B-4F23-8FE3-BA7C12D3F833}"/>
              </a:ext>
            </a:extLst>
          </p:cNvPr>
          <p:cNvGrpSpPr/>
          <p:nvPr userDrawn="1"/>
        </p:nvGrpSpPr>
        <p:grpSpPr>
          <a:xfrm>
            <a:off x="0" y="0"/>
            <a:ext cx="2628900" cy="1709738"/>
            <a:chOff x="0" y="0"/>
            <a:chExt cx="2628900" cy="1709738"/>
          </a:xfrm>
        </p:grpSpPr>
        <p:sp>
          <p:nvSpPr>
            <p:cNvPr id="3" name="Téglalap 2">
              <a:extLst>
                <a:ext uri="{FF2B5EF4-FFF2-40B4-BE49-F238E27FC236}">
                  <a16:creationId xmlns:a16="http://schemas.microsoft.com/office/drawing/2014/main" id="{4935A23F-E0B5-42C6-8842-E9037E6D9198}"/>
                </a:ext>
              </a:extLst>
            </p:cNvPr>
            <p:cNvSpPr/>
            <p:nvPr userDrawn="1"/>
          </p:nvSpPr>
          <p:spPr>
            <a:xfrm>
              <a:off x="0" y="0"/>
              <a:ext cx="2628900" cy="17097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>
                <a:ln>
                  <a:noFill/>
                </a:ln>
                <a:noFill/>
              </a:endParaRPr>
            </a:p>
          </p:txBody>
        </p:sp>
        <p:pic>
          <p:nvPicPr>
            <p:cNvPr id="4" name="Picture 6">
              <a:extLst>
                <a:ext uri="{FF2B5EF4-FFF2-40B4-BE49-F238E27FC236}">
                  <a16:creationId xmlns:a16="http://schemas.microsoft.com/office/drawing/2014/main" id="{F91A3A3F-3D1A-4132-A97F-77433BEAB57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/>
            <a:stretch>
              <a:fillRect/>
            </a:stretch>
          </p:blipFill>
          <p:spPr>
            <a:xfrm>
              <a:off x="571965" y="584200"/>
              <a:ext cx="1650730" cy="550243"/>
            </a:xfrm>
            <a:prstGeom prst="rect">
              <a:avLst/>
            </a:prstGeom>
          </p:spPr>
        </p:pic>
      </p:grpSp>
      <p:sp>
        <p:nvSpPr>
          <p:cNvPr id="5" name="Subtitle 2">
            <a:extLst>
              <a:ext uri="{FF2B5EF4-FFF2-40B4-BE49-F238E27FC236}">
                <a16:creationId xmlns:a16="http://schemas.microsoft.com/office/drawing/2014/main" id="{CB5A48AB-7AB2-4E1A-9362-E7D9ABAAA04D}"/>
              </a:ext>
            </a:extLst>
          </p:cNvPr>
          <p:cNvSpPr txBox="1">
            <a:spLocks/>
          </p:cNvSpPr>
          <p:nvPr userDrawn="1"/>
        </p:nvSpPr>
        <p:spPr>
          <a:xfrm>
            <a:off x="11693728" y="6353969"/>
            <a:ext cx="412344" cy="423862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7592C06C-28B6-4F43-AB79-91595177BC78}" type="slidenum">
              <a:rPr lang="hu-HU" sz="1100" smtClean="0"/>
              <a:t>‹#›</a:t>
            </a:fld>
            <a:endParaRPr lang="hu-HU" sz="1100" dirty="0"/>
          </a:p>
        </p:txBody>
      </p:sp>
    </p:spTree>
    <p:extLst>
      <p:ext uri="{BB962C8B-B14F-4D97-AF65-F5344CB8AC3E}">
        <p14:creationId xmlns:p14="http://schemas.microsoft.com/office/powerpoint/2010/main" val="2709912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704" r:id="rId2"/>
    <p:sldLayoutId id="2147483675" r:id="rId3"/>
    <p:sldLayoutId id="2147483706" r:id="rId4"/>
    <p:sldLayoutId id="2147483700" r:id="rId5"/>
    <p:sldLayoutId id="2147483705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57" userDrawn="1">
          <p15:clr>
            <a:srgbClr val="A4A3A4"/>
          </p15:clr>
        </p15:guide>
        <p15:guide id="4" pos="529" userDrawn="1">
          <p15:clr>
            <a:srgbClr val="A4A3A4"/>
          </p15:clr>
        </p15:guide>
        <p15:guide id="5" pos="347" userDrawn="1">
          <p15:clr>
            <a:srgbClr val="A4A3A4"/>
          </p15:clr>
        </p15:guide>
        <p15:guide id="6" orient="horz" pos="368" userDrawn="1">
          <p15:clr>
            <a:srgbClr val="A4A3A4"/>
          </p15:clr>
        </p15:guide>
        <p15:guide id="7" orient="horz" pos="714" userDrawn="1">
          <p15:clr>
            <a:srgbClr val="A4A3A4"/>
          </p15:clr>
        </p15:guide>
        <p15:guide id="8" pos="4988" userDrawn="1">
          <p15:clr>
            <a:srgbClr val="A4A3A4"/>
          </p15:clr>
        </p15:guide>
        <p15:guide id="9" pos="5328" userDrawn="1">
          <p15:clr>
            <a:srgbClr val="A4A3A4"/>
          </p15:clr>
        </p15:guide>
        <p15:guide id="10" pos="7322" userDrawn="1">
          <p15:clr>
            <a:srgbClr val="A4A3A4"/>
          </p15:clr>
        </p15:guide>
        <p15:guide id="11" pos="2993" userDrawn="1">
          <p15:clr>
            <a:srgbClr val="A4A3A4"/>
          </p15:clr>
        </p15:guide>
        <p15:guide id="12" pos="2652" userDrawn="1">
          <p15:clr>
            <a:srgbClr val="A4A3A4"/>
          </p15:clr>
        </p15:guide>
        <p15:guide id="13" orient="horz" pos="3952" userDrawn="1">
          <p15:clr>
            <a:srgbClr val="A4A3A4"/>
          </p15:clr>
        </p15:guide>
        <p15:guide id="14" orient="horz" pos="1797" userDrawn="1">
          <p15:clr>
            <a:srgbClr val="A4A3A4"/>
          </p15:clr>
        </p15:guide>
        <p15:guide id="15" orient="horz" pos="1434" userDrawn="1">
          <p15:clr>
            <a:srgbClr val="A4A3A4"/>
          </p15:clr>
        </p15:guide>
        <p15:guide id="16" orient="horz" pos="1077" userDrawn="1">
          <p15:clr>
            <a:srgbClr val="A4A3A4"/>
          </p15:clr>
        </p15:guide>
        <p15:guide id="17" pos="3669" userDrawn="1">
          <p15:clr>
            <a:srgbClr val="A4A3A4"/>
          </p15:clr>
        </p15:guide>
        <p15:guide id="18" pos="4010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AAACC14F-A927-445F-9E70-97734CB14397}"/>
              </a:ext>
            </a:extLst>
          </p:cNvPr>
          <p:cNvSpPr/>
          <p:nvPr userDrawn="1"/>
        </p:nvSpPr>
        <p:spPr>
          <a:xfrm>
            <a:off x="0" y="0"/>
            <a:ext cx="2628900" cy="17097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ln>
                <a:noFill/>
              </a:ln>
              <a:noFill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136227-5B34-AD48-91FD-F925059DBCDC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571965" y="584200"/>
            <a:ext cx="1650730" cy="550243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FE4F2EDA-D901-4835-8C80-7FFCFE8FDE37}"/>
              </a:ext>
            </a:extLst>
          </p:cNvPr>
          <p:cNvSpPr txBox="1">
            <a:spLocks/>
          </p:cNvSpPr>
          <p:nvPr userDrawn="1"/>
        </p:nvSpPr>
        <p:spPr>
          <a:xfrm>
            <a:off x="11693728" y="6353969"/>
            <a:ext cx="412344" cy="423862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CA5128C-8080-4D6C-ACC9-4612070BD095}" type="slidenum">
              <a:rPr lang="hu-HU" sz="1100" smtClean="0"/>
              <a:t>‹#›</a:t>
            </a:fld>
            <a:endParaRPr lang="hu-HU" sz="1100" dirty="0"/>
          </a:p>
        </p:txBody>
      </p:sp>
    </p:spTree>
    <p:extLst>
      <p:ext uri="{BB962C8B-B14F-4D97-AF65-F5344CB8AC3E}">
        <p14:creationId xmlns:p14="http://schemas.microsoft.com/office/powerpoint/2010/main" val="1276124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707" r:id="rId5"/>
    <p:sldLayoutId id="2147483694" r:id="rId6"/>
    <p:sldLayoutId id="2147483695" r:id="rId7"/>
    <p:sldLayoutId id="2147483714" r:id="rId8"/>
    <p:sldLayoutId id="2147483696" r:id="rId9"/>
    <p:sldLayoutId id="2147483697" r:id="rId10"/>
    <p:sldLayoutId id="2147483698" r:id="rId11"/>
    <p:sldLayoutId id="2147483699" r:id="rId12"/>
    <p:sldLayoutId id="2147483724" r:id="rId13"/>
    <p:sldLayoutId id="2147483725" r:id="rId14"/>
    <p:sldLayoutId id="2147483726" r:id="rId15"/>
    <p:sldLayoutId id="2147483727" r:id="rId16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57" userDrawn="1">
          <p15:clr>
            <a:srgbClr val="A4A3A4"/>
          </p15:clr>
        </p15:guide>
        <p15:guide id="4" pos="529" userDrawn="1">
          <p15:clr>
            <a:srgbClr val="A4A3A4"/>
          </p15:clr>
        </p15:guide>
        <p15:guide id="5" pos="347" userDrawn="1">
          <p15:clr>
            <a:srgbClr val="A4A3A4"/>
          </p15:clr>
        </p15:guide>
        <p15:guide id="6" orient="horz" pos="368" userDrawn="1">
          <p15:clr>
            <a:srgbClr val="A4A3A4"/>
          </p15:clr>
        </p15:guide>
        <p15:guide id="7" orient="horz" pos="714" userDrawn="1">
          <p15:clr>
            <a:srgbClr val="A4A3A4"/>
          </p15:clr>
        </p15:guide>
        <p15:guide id="8" pos="4988" userDrawn="1">
          <p15:clr>
            <a:srgbClr val="A4A3A4"/>
          </p15:clr>
        </p15:guide>
        <p15:guide id="9" pos="5328" userDrawn="1">
          <p15:clr>
            <a:srgbClr val="A4A3A4"/>
          </p15:clr>
        </p15:guide>
        <p15:guide id="10" pos="7322" userDrawn="1">
          <p15:clr>
            <a:srgbClr val="A4A3A4"/>
          </p15:clr>
        </p15:guide>
        <p15:guide id="11" pos="2993" userDrawn="1">
          <p15:clr>
            <a:srgbClr val="A4A3A4"/>
          </p15:clr>
        </p15:guide>
        <p15:guide id="12" pos="2652" userDrawn="1">
          <p15:clr>
            <a:srgbClr val="A4A3A4"/>
          </p15:clr>
        </p15:guide>
        <p15:guide id="13" orient="horz" pos="3952" userDrawn="1">
          <p15:clr>
            <a:srgbClr val="A4A3A4"/>
          </p15:clr>
        </p15:guide>
        <p15:guide id="14" orient="horz" pos="1797" userDrawn="1">
          <p15:clr>
            <a:srgbClr val="A4A3A4"/>
          </p15:clr>
        </p15:guide>
        <p15:guide id="15" orient="horz" pos="1434" userDrawn="1">
          <p15:clr>
            <a:srgbClr val="A4A3A4"/>
          </p15:clr>
        </p15:guide>
        <p15:guide id="16" orient="horz" pos="1077" userDrawn="1">
          <p15:clr>
            <a:srgbClr val="A4A3A4"/>
          </p15:clr>
        </p15:guide>
        <p15:guide id="17" pos="3669" userDrawn="1">
          <p15:clr>
            <a:srgbClr val="A4A3A4"/>
          </p15:clr>
        </p15:guide>
        <p15:guide id="18" pos="4010" userDrawn="1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11AB12F1-7B1E-4602-813F-4AFDA13D5FCC}"/>
              </a:ext>
            </a:extLst>
          </p:cNvPr>
          <p:cNvSpPr/>
          <p:nvPr userDrawn="1"/>
        </p:nvSpPr>
        <p:spPr>
          <a:xfrm>
            <a:off x="0" y="0"/>
            <a:ext cx="2628900" cy="17097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136227-5B34-AD48-91FD-F925059DBCD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71965" y="584200"/>
            <a:ext cx="1650730" cy="550243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FC3CB45F-117B-466B-B5D1-428FF2F57857}"/>
              </a:ext>
            </a:extLst>
          </p:cNvPr>
          <p:cNvSpPr txBox="1">
            <a:spLocks/>
          </p:cNvSpPr>
          <p:nvPr userDrawn="1"/>
        </p:nvSpPr>
        <p:spPr>
          <a:xfrm>
            <a:off x="11693728" y="6353969"/>
            <a:ext cx="412344" cy="423862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5FF7219C-298C-485E-9732-5DCFA723F33A}" type="slidenum">
              <a:rPr lang="hu-HU" sz="1100" smtClean="0"/>
              <a:t>‹#›</a:t>
            </a:fld>
            <a:endParaRPr lang="hu-HU" sz="1100" dirty="0"/>
          </a:p>
        </p:txBody>
      </p:sp>
    </p:spTree>
    <p:extLst>
      <p:ext uri="{BB962C8B-B14F-4D97-AF65-F5344CB8AC3E}">
        <p14:creationId xmlns:p14="http://schemas.microsoft.com/office/powerpoint/2010/main" val="4287762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2" r:id="rId2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57" userDrawn="1">
          <p15:clr>
            <a:srgbClr val="A4A3A4"/>
          </p15:clr>
        </p15:guide>
        <p15:guide id="4" pos="529" userDrawn="1">
          <p15:clr>
            <a:srgbClr val="A4A3A4"/>
          </p15:clr>
        </p15:guide>
        <p15:guide id="5" pos="347" userDrawn="1">
          <p15:clr>
            <a:srgbClr val="A4A3A4"/>
          </p15:clr>
        </p15:guide>
        <p15:guide id="6" orient="horz" pos="368" userDrawn="1">
          <p15:clr>
            <a:srgbClr val="A4A3A4"/>
          </p15:clr>
        </p15:guide>
        <p15:guide id="7" orient="horz" pos="714" userDrawn="1">
          <p15:clr>
            <a:srgbClr val="A4A3A4"/>
          </p15:clr>
        </p15:guide>
        <p15:guide id="8" pos="4988" userDrawn="1">
          <p15:clr>
            <a:srgbClr val="A4A3A4"/>
          </p15:clr>
        </p15:guide>
        <p15:guide id="9" pos="5328" userDrawn="1">
          <p15:clr>
            <a:srgbClr val="A4A3A4"/>
          </p15:clr>
        </p15:guide>
        <p15:guide id="10" pos="7322" userDrawn="1">
          <p15:clr>
            <a:srgbClr val="A4A3A4"/>
          </p15:clr>
        </p15:guide>
        <p15:guide id="11" pos="2993" userDrawn="1">
          <p15:clr>
            <a:srgbClr val="A4A3A4"/>
          </p15:clr>
        </p15:guide>
        <p15:guide id="12" pos="2652" userDrawn="1">
          <p15:clr>
            <a:srgbClr val="A4A3A4"/>
          </p15:clr>
        </p15:guide>
        <p15:guide id="13" orient="horz" pos="3952" userDrawn="1">
          <p15:clr>
            <a:srgbClr val="A4A3A4"/>
          </p15:clr>
        </p15:guide>
        <p15:guide id="14" orient="horz" pos="1797" userDrawn="1">
          <p15:clr>
            <a:srgbClr val="A4A3A4"/>
          </p15:clr>
        </p15:guide>
        <p15:guide id="15" orient="horz" pos="1434" userDrawn="1">
          <p15:clr>
            <a:srgbClr val="A4A3A4"/>
          </p15:clr>
        </p15:guide>
        <p15:guide id="16" orient="horz" pos="1077" userDrawn="1">
          <p15:clr>
            <a:srgbClr val="A4A3A4"/>
          </p15:clr>
        </p15:guide>
        <p15:guide id="17" pos="3669" userDrawn="1">
          <p15:clr>
            <a:srgbClr val="A4A3A4"/>
          </p15:clr>
        </p15:guide>
        <p15:guide id="18" pos="4010" userDrawn="1">
          <p15:clr>
            <a:srgbClr val="A4A3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11AB12F1-7B1E-4602-813F-4AFDA13D5FCC}"/>
              </a:ext>
            </a:extLst>
          </p:cNvPr>
          <p:cNvSpPr/>
          <p:nvPr userDrawn="1"/>
        </p:nvSpPr>
        <p:spPr>
          <a:xfrm>
            <a:off x="0" y="0"/>
            <a:ext cx="2628900" cy="17097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136227-5B34-AD48-91FD-F925059DBCD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1965" y="584200"/>
            <a:ext cx="1650730" cy="550243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2C671295-1985-440E-8295-57CD40F32BA2}"/>
              </a:ext>
            </a:extLst>
          </p:cNvPr>
          <p:cNvSpPr txBox="1">
            <a:spLocks/>
          </p:cNvSpPr>
          <p:nvPr userDrawn="1"/>
        </p:nvSpPr>
        <p:spPr>
          <a:xfrm>
            <a:off x="11693728" y="6353969"/>
            <a:ext cx="412344" cy="423862"/>
          </a:xfrm>
          <a:prstGeom prst="rect">
            <a:avLst/>
          </a:prstGeom>
          <a:solidFill>
            <a:schemeClr val="bg1"/>
          </a:solidFill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94AFC445-D57E-4A85-B85C-0198C2FFBF76}" type="slidenum">
              <a:rPr lang="hu-HU" sz="1100" smtClean="0"/>
              <a:t>‹#›</a:t>
            </a:fld>
            <a:endParaRPr lang="hu-HU" sz="1100" dirty="0"/>
          </a:p>
        </p:txBody>
      </p:sp>
    </p:spTree>
    <p:extLst>
      <p:ext uri="{BB962C8B-B14F-4D97-AF65-F5344CB8AC3E}">
        <p14:creationId xmlns:p14="http://schemas.microsoft.com/office/powerpoint/2010/main" val="1216421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57" userDrawn="1">
          <p15:clr>
            <a:srgbClr val="A4A3A4"/>
          </p15:clr>
        </p15:guide>
        <p15:guide id="4" pos="529" userDrawn="1">
          <p15:clr>
            <a:srgbClr val="A4A3A4"/>
          </p15:clr>
        </p15:guide>
        <p15:guide id="5" pos="347" userDrawn="1">
          <p15:clr>
            <a:srgbClr val="A4A3A4"/>
          </p15:clr>
        </p15:guide>
        <p15:guide id="6" orient="horz" pos="368" userDrawn="1">
          <p15:clr>
            <a:srgbClr val="A4A3A4"/>
          </p15:clr>
        </p15:guide>
        <p15:guide id="7" orient="horz" pos="714" userDrawn="1">
          <p15:clr>
            <a:srgbClr val="A4A3A4"/>
          </p15:clr>
        </p15:guide>
        <p15:guide id="8" pos="4988" userDrawn="1">
          <p15:clr>
            <a:srgbClr val="A4A3A4"/>
          </p15:clr>
        </p15:guide>
        <p15:guide id="9" pos="5328" userDrawn="1">
          <p15:clr>
            <a:srgbClr val="A4A3A4"/>
          </p15:clr>
        </p15:guide>
        <p15:guide id="10" pos="7322" userDrawn="1">
          <p15:clr>
            <a:srgbClr val="A4A3A4"/>
          </p15:clr>
        </p15:guide>
        <p15:guide id="11" pos="2993" userDrawn="1">
          <p15:clr>
            <a:srgbClr val="A4A3A4"/>
          </p15:clr>
        </p15:guide>
        <p15:guide id="12" pos="2652" userDrawn="1">
          <p15:clr>
            <a:srgbClr val="A4A3A4"/>
          </p15:clr>
        </p15:guide>
        <p15:guide id="13" orient="horz" pos="3952" userDrawn="1">
          <p15:clr>
            <a:srgbClr val="A4A3A4"/>
          </p15:clr>
        </p15:guide>
        <p15:guide id="14" orient="horz" pos="1797" userDrawn="1">
          <p15:clr>
            <a:srgbClr val="A4A3A4"/>
          </p15:clr>
        </p15:guide>
        <p15:guide id="15" orient="horz" pos="1434" userDrawn="1">
          <p15:clr>
            <a:srgbClr val="A4A3A4"/>
          </p15:clr>
        </p15:guide>
        <p15:guide id="16" orient="horz" pos="1077" userDrawn="1">
          <p15:clr>
            <a:srgbClr val="A4A3A4"/>
          </p15:clr>
        </p15:guide>
        <p15:guide id="17" pos="3669" userDrawn="1">
          <p15:clr>
            <a:srgbClr val="A4A3A4"/>
          </p15:clr>
        </p15:guide>
        <p15:guide id="18" pos="4010" userDrawn="1">
          <p15:clr>
            <a:srgbClr val="A4A3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9562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57" userDrawn="1">
          <p15:clr>
            <a:srgbClr val="A4A3A4"/>
          </p15:clr>
        </p15:guide>
        <p15:guide id="4" pos="529" userDrawn="1">
          <p15:clr>
            <a:srgbClr val="A4A3A4"/>
          </p15:clr>
        </p15:guide>
        <p15:guide id="5" pos="347" userDrawn="1">
          <p15:clr>
            <a:srgbClr val="A4A3A4"/>
          </p15:clr>
        </p15:guide>
        <p15:guide id="6" orient="horz" pos="368" userDrawn="1">
          <p15:clr>
            <a:srgbClr val="A4A3A4"/>
          </p15:clr>
        </p15:guide>
        <p15:guide id="7" orient="horz" pos="714" userDrawn="1">
          <p15:clr>
            <a:srgbClr val="A4A3A4"/>
          </p15:clr>
        </p15:guide>
        <p15:guide id="8" pos="4988" userDrawn="1">
          <p15:clr>
            <a:srgbClr val="A4A3A4"/>
          </p15:clr>
        </p15:guide>
        <p15:guide id="9" pos="5328" userDrawn="1">
          <p15:clr>
            <a:srgbClr val="A4A3A4"/>
          </p15:clr>
        </p15:guide>
        <p15:guide id="10" pos="7322" userDrawn="1">
          <p15:clr>
            <a:srgbClr val="A4A3A4"/>
          </p15:clr>
        </p15:guide>
        <p15:guide id="11" pos="2993" userDrawn="1">
          <p15:clr>
            <a:srgbClr val="A4A3A4"/>
          </p15:clr>
        </p15:guide>
        <p15:guide id="12" pos="2652" userDrawn="1">
          <p15:clr>
            <a:srgbClr val="A4A3A4"/>
          </p15:clr>
        </p15:guide>
        <p15:guide id="13" orient="horz" pos="3952" userDrawn="1">
          <p15:clr>
            <a:srgbClr val="A4A3A4"/>
          </p15:clr>
        </p15:guide>
        <p15:guide id="14" orient="horz" pos="1797" userDrawn="1">
          <p15:clr>
            <a:srgbClr val="A4A3A4"/>
          </p15:clr>
        </p15:guide>
        <p15:guide id="15" orient="horz" pos="1434" userDrawn="1">
          <p15:clr>
            <a:srgbClr val="A4A3A4"/>
          </p15:clr>
        </p15:guide>
        <p15:guide id="16" orient="horz" pos="1077" userDrawn="1">
          <p15:clr>
            <a:srgbClr val="A4A3A4"/>
          </p15:clr>
        </p15:guide>
        <p15:guide id="17" pos="3669" userDrawn="1">
          <p15:clr>
            <a:srgbClr val="A4A3A4"/>
          </p15:clr>
        </p15:guide>
        <p15:guide id="18" pos="4010" userDrawn="1">
          <p15:clr>
            <a:srgbClr val="A4A3A4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églalap 1">
            <a:extLst>
              <a:ext uri="{FF2B5EF4-FFF2-40B4-BE49-F238E27FC236}">
                <a16:creationId xmlns:a16="http://schemas.microsoft.com/office/drawing/2014/main" id="{11AB12F1-7B1E-4602-813F-4AFDA13D5FCC}"/>
              </a:ext>
            </a:extLst>
          </p:cNvPr>
          <p:cNvSpPr/>
          <p:nvPr userDrawn="1"/>
        </p:nvSpPr>
        <p:spPr>
          <a:xfrm>
            <a:off x="0" y="0"/>
            <a:ext cx="2628900" cy="17097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136227-5B34-AD48-91FD-F925059DBCDC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571965" y="584200"/>
            <a:ext cx="1650730" cy="55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50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8" r:id="rId2"/>
    <p:sldLayoutId id="2147483722" r:id="rId3"/>
    <p:sldLayoutId id="2147483712" r:id="rId4"/>
    <p:sldLayoutId id="2147483723" r:id="rId5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57" userDrawn="1">
          <p15:clr>
            <a:srgbClr val="A4A3A4"/>
          </p15:clr>
        </p15:guide>
        <p15:guide id="4" pos="529" userDrawn="1">
          <p15:clr>
            <a:srgbClr val="A4A3A4"/>
          </p15:clr>
        </p15:guide>
        <p15:guide id="5" pos="347" userDrawn="1">
          <p15:clr>
            <a:srgbClr val="A4A3A4"/>
          </p15:clr>
        </p15:guide>
        <p15:guide id="6" orient="horz" pos="368" userDrawn="1">
          <p15:clr>
            <a:srgbClr val="A4A3A4"/>
          </p15:clr>
        </p15:guide>
        <p15:guide id="7" orient="horz" pos="714" userDrawn="1">
          <p15:clr>
            <a:srgbClr val="A4A3A4"/>
          </p15:clr>
        </p15:guide>
        <p15:guide id="8" pos="4988" userDrawn="1">
          <p15:clr>
            <a:srgbClr val="A4A3A4"/>
          </p15:clr>
        </p15:guide>
        <p15:guide id="9" pos="5328" userDrawn="1">
          <p15:clr>
            <a:srgbClr val="A4A3A4"/>
          </p15:clr>
        </p15:guide>
        <p15:guide id="10" pos="7322" userDrawn="1">
          <p15:clr>
            <a:srgbClr val="A4A3A4"/>
          </p15:clr>
        </p15:guide>
        <p15:guide id="11" pos="2993" userDrawn="1">
          <p15:clr>
            <a:srgbClr val="A4A3A4"/>
          </p15:clr>
        </p15:guide>
        <p15:guide id="12" pos="2652" userDrawn="1">
          <p15:clr>
            <a:srgbClr val="A4A3A4"/>
          </p15:clr>
        </p15:guide>
        <p15:guide id="13" orient="horz" pos="3952" userDrawn="1">
          <p15:clr>
            <a:srgbClr val="A4A3A4"/>
          </p15:clr>
        </p15:guide>
        <p15:guide id="14" orient="horz" pos="1797" userDrawn="1">
          <p15:clr>
            <a:srgbClr val="A4A3A4"/>
          </p15:clr>
        </p15:guide>
        <p15:guide id="15" orient="horz" pos="1434" userDrawn="1">
          <p15:clr>
            <a:srgbClr val="A4A3A4"/>
          </p15:clr>
        </p15:guide>
        <p15:guide id="16" orient="horz" pos="1077" userDrawn="1">
          <p15:clr>
            <a:srgbClr val="A4A3A4"/>
          </p15:clr>
        </p15:guide>
        <p15:guide id="17" pos="3669" userDrawn="1">
          <p15:clr>
            <a:srgbClr val="A4A3A4"/>
          </p15:clr>
        </p15:guide>
        <p15:guide id="18" pos="4010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tomslee.net/category/airbnb-data" TargetMode="External"/><Relationship Id="rId3" Type="http://schemas.openxmlformats.org/officeDocument/2006/relationships/hyperlink" Target="https://www.tandfonline.com/doi/abs/10.1080/09644008.2020.1719072" TargetMode="External"/><Relationship Id="rId7" Type="http://schemas.openxmlformats.org/officeDocument/2006/relationships/hyperlink" Target="http://insideairbnb.com/get-the-data.html" TargetMode="External"/><Relationship Id="rId2" Type="http://schemas.openxmlformats.org/officeDocument/2006/relationships/hyperlink" Target="https://ideas.repec.org/p/arz/wpaper/eres2015_80.html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index.hu/kulfold/2016/05/01/berlinben_mostantol_nagyon_nehez_lesz_airbnb-t_hasznalni/?token=6c7cd13d6bca3b21704154b422ed4917" TargetMode="External"/><Relationship Id="rId5" Type="http://schemas.openxmlformats.org/officeDocument/2006/relationships/hyperlink" Target="https://www.sciencedirect.com/science/article/abs/pii/S0959652619306213" TargetMode="External"/><Relationship Id="rId4" Type="http://schemas.openxmlformats.org/officeDocument/2006/relationships/hyperlink" Target="https://papers.ssrn.com/sol3/papers.cfm?abstract_id=3676909" TargetMode="External"/><Relationship Id="rId9" Type="http://schemas.openxmlformats.org/officeDocument/2006/relationships/hyperlink" Target="https://www.independent.co.uk/news/world/europe/airbnb-rentals-berlin-germany-tourist-ban-fines-restricting-protect-affordable-housing-a7008891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7E1D8A1-BCAC-47AE-AF55-BF2C0D325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hu-HU" dirty="0"/>
              <a:t>Az </a:t>
            </a:r>
            <a:r>
              <a:rPr lang="hu-HU" dirty="0" err="1"/>
              <a:t>Airbnb</a:t>
            </a:r>
            <a:r>
              <a:rPr lang="hu-HU" dirty="0"/>
              <a:t> helyzete Berlinben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8B4870D-4E1D-4BF1-9642-B95949312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0456" y="2507103"/>
            <a:ext cx="7431088" cy="704195"/>
          </a:xfrm>
        </p:spPr>
        <p:txBody>
          <a:bodyPr/>
          <a:lstStyle/>
          <a:p>
            <a:pPr algn="ctr"/>
            <a:r>
              <a:rPr lang="hu-HU" sz="2800" b="1" dirty="0">
                <a:latin typeface="+mj-lt"/>
              </a:rPr>
              <a:t>Készítette:</a:t>
            </a:r>
          </a:p>
          <a:p>
            <a:pPr algn="ctr" rtl="0" fontAlgn="base"/>
            <a:r>
              <a:rPr lang="hu-HU" sz="2800" dirty="0" err="1">
                <a:latin typeface="+mj-lt"/>
              </a:rPr>
              <a:t>Baracsi</a:t>
            </a:r>
            <a:r>
              <a:rPr lang="hu-HU" sz="2800" dirty="0">
                <a:latin typeface="+mj-lt"/>
              </a:rPr>
              <a:t> Ádám</a:t>
            </a:r>
            <a:r>
              <a:rPr lang="en-US" sz="2800" dirty="0">
                <a:latin typeface="+mj-lt"/>
              </a:rPr>
              <a:t>​</a:t>
            </a:r>
          </a:p>
          <a:p>
            <a:pPr algn="ctr" rtl="0" fontAlgn="base"/>
            <a:r>
              <a:rPr lang="hu-HU" sz="2800" dirty="0">
                <a:latin typeface="+mj-lt"/>
              </a:rPr>
              <a:t>Biszák Aletta</a:t>
            </a:r>
            <a:r>
              <a:rPr lang="en-US" sz="2800" dirty="0">
                <a:latin typeface="+mj-lt"/>
              </a:rPr>
              <a:t>​</a:t>
            </a:r>
          </a:p>
          <a:p>
            <a:pPr algn="ctr" rtl="0" fontAlgn="base"/>
            <a:r>
              <a:rPr lang="hu-HU" sz="2800" dirty="0">
                <a:latin typeface="+mj-lt"/>
              </a:rPr>
              <a:t>Kelemen Dávid</a:t>
            </a:r>
            <a:r>
              <a:rPr lang="en-US" sz="2800" dirty="0">
                <a:latin typeface="+mj-lt"/>
              </a:rPr>
              <a:t>​</a:t>
            </a:r>
          </a:p>
          <a:p>
            <a:pPr algn="ctr" rtl="0" fontAlgn="base"/>
            <a:r>
              <a:rPr lang="hu-HU" sz="2800" dirty="0">
                <a:latin typeface="+mj-lt"/>
              </a:rPr>
              <a:t>Meleg András</a:t>
            </a:r>
            <a:r>
              <a:rPr lang="en-US" sz="2800" dirty="0">
                <a:latin typeface="+mj-lt"/>
              </a:rPr>
              <a:t>​</a:t>
            </a:r>
            <a:endParaRPr lang="hu-HU" sz="2800" dirty="0">
              <a:latin typeface="+mj-lt"/>
            </a:endParaRPr>
          </a:p>
          <a:p>
            <a:pPr algn="ctr" rtl="0" fontAlgn="base"/>
            <a:r>
              <a:rPr lang="hu-HU" sz="2800" dirty="0" err="1">
                <a:latin typeface="+mj-lt"/>
              </a:rPr>
              <a:t>Poncsák</a:t>
            </a:r>
            <a:r>
              <a:rPr lang="hu-HU" sz="2800" dirty="0">
                <a:latin typeface="+mj-lt"/>
              </a:rPr>
              <a:t> Ákos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4DB767F8-144F-4E9E-9F50-226E89610807}"/>
              </a:ext>
            </a:extLst>
          </p:cNvPr>
          <p:cNvSpPr txBox="1"/>
          <p:nvPr/>
        </p:nvSpPr>
        <p:spPr>
          <a:xfrm>
            <a:off x="678730" y="6321764"/>
            <a:ext cx="2460396" cy="276999"/>
          </a:xfrm>
          <a:prstGeom prst="rect">
            <a:avLst/>
          </a:prstGeom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hu-HU" dirty="0"/>
              <a:t>2021. 05.13. Projekt I</a:t>
            </a:r>
          </a:p>
        </p:txBody>
      </p:sp>
    </p:spTree>
    <p:extLst>
      <p:ext uri="{BB962C8B-B14F-4D97-AF65-F5344CB8AC3E}">
        <p14:creationId xmlns:p14="http://schemas.microsoft.com/office/powerpoint/2010/main" val="1946354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32897A61-DCE5-45F6-9658-B6E7399062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799" y="2034324"/>
            <a:ext cx="11273319" cy="4625975"/>
          </a:xfrm>
        </p:spPr>
        <p:txBody>
          <a:bodyPr/>
          <a:lstStyle/>
          <a:p>
            <a:pPr marL="228600" indent="-228600">
              <a:lnSpc>
                <a:spcPct val="150000"/>
              </a:lnSpc>
              <a:buClr>
                <a:schemeClr val="dk1"/>
              </a:buClr>
              <a:buSzPts val="2800"/>
              <a:buFont typeface="Arial" panose="020B0604020202020204" pitchFamily="34" charset="0"/>
              <a:buChar char="•"/>
            </a:pPr>
            <a:r>
              <a:rPr lang="hu-HU" sz="2800" dirty="0">
                <a:latin typeface="+mj-lt"/>
              </a:rPr>
              <a:t>Különböző piacszerkezete van a multi-host és a single-host szegmenseknek</a:t>
            </a:r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hu-HU" sz="2800" dirty="0">
                <a:latin typeface="+mj-lt"/>
              </a:rPr>
              <a:t>Egyes kerületek átlagárai között szignifikáns eltérés van</a:t>
            </a:r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hu-HU" sz="2800" dirty="0">
                <a:latin typeface="+mj-lt"/>
              </a:rPr>
              <a:t>Szabályozás csak rövid távon volt hatásos</a:t>
            </a:r>
          </a:p>
          <a:p>
            <a:pPr marL="22860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hu-HU" sz="2800" dirty="0">
                <a:latin typeface="+mj-lt"/>
              </a:rPr>
              <a:t>COVID-19 gyengén hatott a berlini Airbnb piac szerkezetére</a:t>
            </a:r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0B8C573C-6CA7-49D2-92CD-94E62C6C7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88393" y="566747"/>
            <a:ext cx="3944937" cy="697690"/>
          </a:xfrm>
        </p:spPr>
        <p:txBody>
          <a:bodyPr/>
          <a:lstStyle/>
          <a:p>
            <a:r>
              <a:rPr lang="hu-HU" dirty="0"/>
              <a:t>Következtetések</a:t>
            </a:r>
          </a:p>
        </p:txBody>
      </p:sp>
      <p:sp>
        <p:nvSpPr>
          <p:cNvPr id="6" name="Dátum helye 3">
            <a:extLst>
              <a:ext uri="{FF2B5EF4-FFF2-40B4-BE49-F238E27FC236}">
                <a16:creationId xmlns:a16="http://schemas.microsoft.com/office/drawing/2014/main" id="{AF698D30-4124-4313-AA66-61AC5B8F06D6}"/>
              </a:ext>
            </a:extLst>
          </p:cNvPr>
          <p:cNvSpPr txBox="1">
            <a:spLocks/>
          </p:cNvSpPr>
          <p:nvPr/>
        </p:nvSpPr>
        <p:spPr>
          <a:xfrm>
            <a:off x="8880474" y="427453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defPPr>
              <a:defRPr lang="hu-HU"/>
            </a:defPPr>
            <a:lvl1pPr marL="0" algn="r" defTabSz="914400" rtl="0" eaLnBrk="1" latinLnBrk="0" hangingPunct="1">
              <a:defRPr sz="900" kern="1200">
                <a:solidFill>
                  <a:srgbClr val="1B213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2021.05. 13.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94134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489BAF33-094D-499F-A6E3-CDA7DD190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46578" y="1272592"/>
            <a:ext cx="11856555" cy="5010506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hu-HU" sz="1700" b="1" dirty="0">
                <a:latin typeface="Georgia "/>
                <a:hlinkClick r:id="rId2"/>
              </a:rPr>
              <a:t>Braun N. &amp; Schafer P. (2015) </a:t>
            </a:r>
            <a:r>
              <a:rPr lang="hu-HU" sz="1700" dirty="0">
                <a:latin typeface="Georgia "/>
              </a:rPr>
              <a:t>. </a:t>
            </a:r>
            <a:r>
              <a:rPr lang="hu-HU" sz="1700" i="1" dirty="0">
                <a:latin typeface="Georgia "/>
              </a:rPr>
              <a:t>Short-term rentals and housing rents. The case of airbnb in Berlin </a:t>
            </a:r>
            <a:r>
              <a:rPr lang="hu-HU" sz="1700" dirty="0">
                <a:latin typeface="Georgia "/>
              </a:rPr>
              <a:t>[</a:t>
            </a:r>
            <a:br>
              <a:rPr lang="hu-HU" sz="1700" dirty="0">
                <a:latin typeface="Georgia "/>
              </a:rPr>
            </a:br>
            <a:r>
              <a:rPr lang="hu-HU" sz="1700" dirty="0">
                <a:latin typeface="Georgia "/>
              </a:rPr>
              <a:t>Letöltve: 2021. május 13.].</a:t>
            </a:r>
            <a:endParaRPr lang="hu-HU" sz="1700" b="1" dirty="0">
              <a:latin typeface="Georgia "/>
              <a:hlinkClick r:id="rId3"/>
            </a:endParaRPr>
          </a:p>
          <a:p>
            <a:pPr>
              <a:lnSpc>
                <a:spcPct val="200000"/>
              </a:lnSpc>
            </a:pPr>
            <a:r>
              <a:rPr lang="hu-HU" sz="1700" b="1" dirty="0">
                <a:latin typeface="Georgia "/>
                <a:hlinkClick r:id="rId3"/>
              </a:rPr>
              <a:t>Casell K. &amp; Deutsch A. M. (2020) </a:t>
            </a:r>
            <a:r>
              <a:rPr lang="en-GB" sz="1700" i="1" dirty="0">
                <a:solidFill>
                  <a:srgbClr val="333333"/>
                </a:solidFill>
                <a:effectLst/>
                <a:latin typeface="Georgia "/>
              </a:rPr>
              <a:t>Urban Challenges and the Gig Economy: How German Cities Cope with the Rise of Airbnb</a:t>
            </a:r>
            <a:r>
              <a:rPr lang="hu-HU" sz="1700" i="1" dirty="0">
                <a:solidFill>
                  <a:srgbClr val="333333"/>
                </a:solidFill>
                <a:effectLst/>
                <a:latin typeface="Georgia "/>
              </a:rPr>
              <a:t> </a:t>
            </a:r>
            <a:r>
              <a:rPr lang="hu-HU" sz="1700" dirty="0">
                <a:solidFill>
                  <a:srgbClr val="333333"/>
                </a:solidFill>
                <a:effectLst/>
                <a:latin typeface="Georgia "/>
              </a:rPr>
              <a:t>[Letötlve: 2021. május 13.]</a:t>
            </a:r>
            <a:endParaRPr lang="hu-HU" sz="1700" b="1" dirty="0">
              <a:solidFill>
                <a:srgbClr val="1B213E"/>
              </a:solidFill>
              <a:latin typeface="Georgia "/>
              <a:ea typeface="+mj-ea"/>
              <a:cs typeface="+mj-cs"/>
              <a:hlinkClick r:id="rId4"/>
            </a:endParaRPr>
          </a:p>
          <a:p>
            <a:pPr>
              <a:lnSpc>
                <a:spcPct val="200000"/>
              </a:lnSpc>
            </a:pPr>
            <a:r>
              <a:rPr lang="hu-HU" sz="1700" b="1" dirty="0">
                <a:solidFill>
                  <a:srgbClr val="1B213E"/>
                </a:solidFill>
                <a:latin typeface="Georgia "/>
                <a:ea typeface="+mj-ea"/>
                <a:cs typeface="+mj-cs"/>
                <a:hlinkClick r:id="rId4"/>
              </a:rPr>
              <a:t>Duso, Michelsen, et al. (2020) </a:t>
            </a:r>
            <a:r>
              <a:rPr lang="hu-HU" sz="1700" b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 </a:t>
            </a:r>
            <a:r>
              <a:rPr lang="hu-HU" sz="1700" i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Airbnb and rents: evidence from Berlin </a:t>
            </a:r>
            <a:r>
              <a:rPr lang="hu-HU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[Letöltve: 2021. 05. 13.].</a:t>
            </a:r>
          </a:p>
          <a:p>
            <a:pPr>
              <a:lnSpc>
                <a:spcPct val="200000"/>
              </a:lnSpc>
            </a:pPr>
            <a:r>
              <a:rPr lang="hu-HU" sz="1700" b="1" dirty="0">
                <a:latin typeface="Georgia "/>
                <a:hlinkClick r:id="rId5"/>
              </a:rPr>
              <a:t>Gyódi K. (2019)  </a:t>
            </a:r>
            <a:r>
              <a:rPr lang="hu-HU" sz="1700" b="1" dirty="0">
                <a:latin typeface="Georgia "/>
              </a:rPr>
              <a:t> </a:t>
            </a:r>
            <a:r>
              <a:rPr lang="hu-HU" sz="1700" i="1" dirty="0">
                <a:latin typeface="Georgia "/>
              </a:rPr>
              <a:t>Airbnb in European cities: Business as usual or true sharing economy?  </a:t>
            </a:r>
            <a:r>
              <a:rPr lang="hu-HU" sz="1700" dirty="0">
                <a:latin typeface="Georgia "/>
              </a:rPr>
              <a:t>[Letöltve: 2021. május 13.]</a:t>
            </a:r>
            <a:endParaRPr lang="hu-HU" sz="1700" b="1" dirty="0">
              <a:solidFill>
                <a:srgbClr val="1B213E"/>
              </a:solidFill>
              <a:latin typeface="Georgia "/>
              <a:ea typeface="+mj-ea"/>
              <a:cs typeface="+mj-cs"/>
              <a:hlinkClick r:id="rId6"/>
            </a:endParaRPr>
          </a:p>
          <a:p>
            <a:pPr>
              <a:lnSpc>
                <a:spcPct val="200000"/>
              </a:lnSpc>
            </a:pPr>
            <a:r>
              <a:rPr lang="hu-HU" sz="1700" b="1" dirty="0">
                <a:solidFill>
                  <a:srgbClr val="1B213E"/>
                </a:solidFill>
                <a:latin typeface="Georgia "/>
                <a:ea typeface="+mj-ea"/>
                <a:cs typeface="+mj-cs"/>
                <a:hlinkClick r:id="rId6"/>
              </a:rPr>
              <a:t>Index (2016). </a:t>
            </a:r>
            <a:r>
              <a:rPr lang="hu-HU" sz="1700" b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 </a:t>
            </a:r>
            <a:r>
              <a:rPr lang="hu-HU" sz="1700" i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Berlinben mostantól nagyon nehéz lesz AirBnb-t használni. </a:t>
            </a:r>
            <a:r>
              <a:rPr lang="hu-HU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[Letöltve: 2021. április 24.]. </a:t>
            </a:r>
          </a:p>
          <a:p>
            <a:pPr>
              <a:lnSpc>
                <a:spcPct val="200000"/>
              </a:lnSpc>
            </a:pPr>
            <a:r>
              <a:rPr lang="en-US" sz="1700" b="1" dirty="0">
                <a:solidFill>
                  <a:srgbClr val="1B213E"/>
                </a:solidFill>
                <a:latin typeface="Georgia "/>
                <a:ea typeface="+mj-ea"/>
                <a:cs typeface="+mj-cs"/>
                <a:hlinkClick r:id="rId7"/>
              </a:rPr>
              <a:t>Inside Airbnb. (2021). </a:t>
            </a:r>
            <a:r>
              <a:rPr lang="hu-HU" sz="1700" b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 </a:t>
            </a:r>
            <a:r>
              <a:rPr lang="en-US" sz="1700" i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Inside Airbnb. Adding data to the debate. </a:t>
            </a:r>
            <a:r>
              <a:rPr lang="en-US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[</a:t>
            </a:r>
            <a:r>
              <a:rPr lang="hu-HU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Letöltve: 2021. május 3</a:t>
            </a:r>
            <a:r>
              <a:rPr lang="en-US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].</a:t>
            </a:r>
            <a:r>
              <a:rPr lang="hu-HU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sz="1700" b="1" dirty="0">
                <a:solidFill>
                  <a:srgbClr val="1B213E"/>
                </a:solidFill>
                <a:latin typeface="Georgia "/>
                <a:ea typeface="+mj-ea"/>
                <a:cs typeface="+mj-cs"/>
                <a:hlinkClick r:id="rId8"/>
              </a:rPr>
              <a:t>Slee, T. (2017). </a:t>
            </a:r>
            <a:r>
              <a:rPr lang="hu-HU" sz="1700" b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 </a:t>
            </a:r>
            <a:r>
              <a:rPr lang="en-US" sz="1700" i="1" dirty="0" err="1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airbnb</a:t>
            </a:r>
            <a:r>
              <a:rPr lang="en-US" sz="1700" i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-data – Tom Slee. </a:t>
            </a:r>
            <a:r>
              <a:rPr lang="en-US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[</a:t>
            </a:r>
            <a:r>
              <a:rPr lang="hu-HU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Letöltve: 2021. május 3.</a:t>
            </a:r>
            <a:r>
              <a:rPr lang="en-US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].</a:t>
            </a:r>
            <a:endParaRPr lang="hu-HU" sz="1700" dirty="0">
              <a:solidFill>
                <a:srgbClr val="1B213E"/>
              </a:solidFill>
              <a:latin typeface="Georgia "/>
              <a:ea typeface="+mj-ea"/>
              <a:cs typeface="+mj-cs"/>
            </a:endParaRPr>
          </a:p>
          <a:p>
            <a:pPr>
              <a:lnSpc>
                <a:spcPct val="200000"/>
              </a:lnSpc>
            </a:pPr>
            <a:r>
              <a:rPr lang="hu-HU" sz="1700" b="1" dirty="0">
                <a:solidFill>
                  <a:srgbClr val="1B213E"/>
                </a:solidFill>
                <a:latin typeface="Georgia "/>
                <a:ea typeface="+mj-ea"/>
                <a:cs typeface="+mj-cs"/>
                <a:hlinkClick r:id="rId9"/>
              </a:rPr>
              <a:t>The Independent</a:t>
            </a:r>
            <a:r>
              <a:rPr lang="en-US" sz="1700" b="1" dirty="0">
                <a:solidFill>
                  <a:srgbClr val="1B213E"/>
                </a:solidFill>
                <a:latin typeface="Georgia "/>
                <a:ea typeface="+mj-ea"/>
                <a:cs typeface="+mj-cs"/>
                <a:hlinkClick r:id="rId9"/>
              </a:rPr>
              <a:t>. </a:t>
            </a:r>
            <a:r>
              <a:rPr lang="hu-HU" sz="1700" b="1" i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 </a:t>
            </a:r>
            <a:r>
              <a:rPr lang="hu-HU" sz="1700" i="1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Berlin stops renting Airbnb to tourists to protect affordable housing</a:t>
            </a:r>
            <a:r>
              <a:rPr lang="en-US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 [</a:t>
            </a:r>
            <a:r>
              <a:rPr lang="hu-HU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Letöltve: 2021. április 24</a:t>
            </a:r>
            <a:r>
              <a:rPr lang="en-US" sz="1700" dirty="0">
                <a:solidFill>
                  <a:srgbClr val="1B213E"/>
                </a:solidFill>
                <a:latin typeface="Georgia "/>
                <a:ea typeface="+mj-ea"/>
                <a:cs typeface="+mj-cs"/>
              </a:rPr>
              <a:t>]. </a:t>
            </a:r>
            <a:endParaRPr lang="hu-HU" sz="1700" dirty="0">
              <a:solidFill>
                <a:srgbClr val="1B213E"/>
              </a:solidFill>
              <a:latin typeface="Georgia "/>
              <a:ea typeface="+mj-ea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D40FFFEF-D13C-478E-AB68-605BB85455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98320" y="574902"/>
            <a:ext cx="2531899" cy="697690"/>
          </a:xfrm>
        </p:spPr>
        <p:txBody>
          <a:bodyPr/>
          <a:lstStyle/>
          <a:p>
            <a:r>
              <a:rPr lang="hu-HU" dirty="0"/>
              <a:t>Források</a:t>
            </a:r>
          </a:p>
        </p:txBody>
      </p:sp>
      <p:sp>
        <p:nvSpPr>
          <p:cNvPr id="6" name="Dátum helye 3">
            <a:extLst>
              <a:ext uri="{FF2B5EF4-FFF2-40B4-BE49-F238E27FC236}">
                <a16:creationId xmlns:a16="http://schemas.microsoft.com/office/drawing/2014/main" id="{5995EF0F-9DC5-4343-AC5C-4CC9CC4A4C3C}"/>
              </a:ext>
            </a:extLst>
          </p:cNvPr>
          <p:cNvSpPr txBox="1">
            <a:spLocks/>
          </p:cNvSpPr>
          <p:nvPr/>
        </p:nvSpPr>
        <p:spPr>
          <a:xfrm>
            <a:off x="8880474" y="400095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defPPr>
              <a:defRPr lang="hu-HU"/>
            </a:defPPr>
            <a:lvl1pPr marL="0" algn="r" defTabSz="914400" rtl="0" eaLnBrk="1" latinLnBrk="0" hangingPunct="1">
              <a:defRPr sz="900" kern="1200">
                <a:solidFill>
                  <a:srgbClr val="1B213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2021.05. 13.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22223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A7EBDD-78A8-46AD-94B9-3BC5A10EE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2987" y="1643866"/>
            <a:ext cx="10580687" cy="4660757"/>
          </a:xfrm>
        </p:spPr>
        <p:txBody>
          <a:bodyPr/>
          <a:lstStyle/>
          <a:p>
            <a:r>
              <a:rPr lang="hu-HU" sz="2000" dirty="0">
                <a:latin typeface="Georgia "/>
              </a:rPr>
              <a:t>1. Ábra: Szállások időbeli eloszlása (2016-2021)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2. Ábra: Havonta kapott értékelések (2016-2021)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3. Ábra: Egy szállásra eső havi értékelések számának változása (2016-2021)</a:t>
            </a:r>
          </a:p>
          <a:p>
            <a:r>
              <a:rPr lang="hu-HU" sz="2000" dirty="0">
                <a:latin typeface="Georgia "/>
              </a:rPr>
              <a:t>4. Ábra: Szállások mennyiségének arányos változása (2016-2021)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5. Ábra: Szállások mennyiségének változása: multi és single-host különbsége (2016-2021) 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6. Ábra: Ingatlanok árai kerületenként (2015) 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7. Ábra: Nyugati és keleti szállás átlagárai (2015) 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8. Ábra: Kiadó szobatípusok eloszlása a szabályozás hatályba lépése előtt és után (2015/2017) 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9. Ábra: Szobatípusok változása a Covid-19 hatására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10. Ábra: Host-típusok változása a Covid-19 hatására</a:t>
            </a:r>
            <a:br>
              <a:rPr lang="hu-HU" sz="2000" dirty="0">
                <a:latin typeface="Georgia "/>
              </a:rPr>
            </a:b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1. táblázat: Idősoros elemzés kutatási eredményei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2. táblázat: Korlátozások hatása a szobaítpusok kerületenkénti eloszlására </a:t>
            </a:r>
            <a:br>
              <a:rPr lang="hu-HU" sz="2000" dirty="0">
                <a:latin typeface="Georgia "/>
              </a:rPr>
            </a:br>
            <a:r>
              <a:rPr lang="hu-HU" sz="2000" dirty="0">
                <a:latin typeface="Georgia "/>
              </a:rPr>
              <a:t>3. táblázat: Covid- 19 hatásának vizsgálata </a:t>
            </a:r>
            <a:endParaRPr lang="en-AU" sz="2000" dirty="0">
              <a:latin typeface="Georgia "/>
            </a:endParaRPr>
          </a:p>
          <a:p>
            <a:endParaRPr lang="hu-HU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57D190-3BEF-427D-85BA-D719AD8685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4176" y="584200"/>
            <a:ext cx="6218308" cy="697690"/>
          </a:xfrm>
        </p:spPr>
        <p:txBody>
          <a:bodyPr/>
          <a:lstStyle/>
          <a:p>
            <a:r>
              <a:rPr lang="hu-HU" dirty="0"/>
              <a:t>Ábra és forrásjegyzék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22591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>
            <a:extLst>
              <a:ext uri="{FF2B5EF4-FFF2-40B4-BE49-F238E27FC236}">
                <a16:creationId xmlns:a16="http://schemas.microsoft.com/office/drawing/2014/main" id="{063722BC-C84B-49BC-BE4A-7EFB83D5A288}"/>
              </a:ext>
            </a:extLst>
          </p:cNvPr>
          <p:cNvSpPr txBox="1"/>
          <p:nvPr/>
        </p:nvSpPr>
        <p:spPr>
          <a:xfrm>
            <a:off x="6365875" y="2142565"/>
            <a:ext cx="3843353" cy="147732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b" anchorCtr="0">
            <a:spAutoFit/>
          </a:bodyPr>
          <a:lstStyle/>
          <a:p>
            <a:pPr algn="ctr"/>
            <a:r>
              <a:rPr lang="hu-HU" sz="4800" b="1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2204113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zöveg helye 6">
            <a:extLst>
              <a:ext uri="{FF2B5EF4-FFF2-40B4-BE49-F238E27FC236}">
                <a16:creationId xmlns:a16="http://schemas.microsoft.com/office/drawing/2014/main" id="{574B4A03-8DF7-4FA1-8F60-B6986C453D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2987" y="2072718"/>
            <a:ext cx="10580687" cy="3644900"/>
          </a:xfrm>
        </p:spPr>
        <p:txBody>
          <a:bodyPr/>
          <a:lstStyle/>
          <a:p>
            <a:pPr marL="457200" indent="-457200">
              <a:lnSpc>
                <a:spcPct val="200000"/>
              </a:lnSpc>
              <a:buAutoNum type="arabicPeriod"/>
            </a:pPr>
            <a:r>
              <a:rPr lang="hu-HU" sz="2800" dirty="0">
                <a:latin typeface="+mj-lt"/>
              </a:rPr>
              <a:t>Berlin különlegességei az </a:t>
            </a:r>
            <a:r>
              <a:rPr lang="hu-HU" sz="2800" dirty="0" err="1">
                <a:latin typeface="+mj-lt"/>
              </a:rPr>
              <a:t>Airbnb</a:t>
            </a:r>
            <a:r>
              <a:rPr lang="hu-HU" sz="2800" dirty="0">
                <a:latin typeface="+mj-lt"/>
              </a:rPr>
              <a:t> szempontjából – időszakok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hu-HU" sz="2800" dirty="0">
                <a:latin typeface="+mj-lt"/>
              </a:rPr>
              <a:t>Eredmények – külső tényezők hatása a berlini </a:t>
            </a:r>
            <a:r>
              <a:rPr lang="hu-HU" sz="2800" dirty="0" err="1">
                <a:latin typeface="+mj-lt"/>
              </a:rPr>
              <a:t>Airbnb</a:t>
            </a:r>
            <a:r>
              <a:rPr lang="hu-HU" sz="2800" dirty="0">
                <a:latin typeface="+mj-lt"/>
              </a:rPr>
              <a:t> piacra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hu-HU" sz="2800" dirty="0">
                <a:latin typeface="+mj-lt"/>
              </a:rPr>
              <a:t>Következtetések, további kutatási lehetőségek</a:t>
            </a:r>
          </a:p>
          <a:p>
            <a:endParaRPr lang="hu-HU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sz="2000" dirty="0"/>
          </a:p>
        </p:txBody>
      </p:sp>
      <p:sp>
        <p:nvSpPr>
          <p:cNvPr id="6" name="Cím 5">
            <a:extLst>
              <a:ext uri="{FF2B5EF4-FFF2-40B4-BE49-F238E27FC236}">
                <a16:creationId xmlns:a16="http://schemas.microsoft.com/office/drawing/2014/main" id="{EE42F65B-6979-4724-890E-BE9239359F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1293" y="610843"/>
            <a:ext cx="6359181" cy="697690"/>
          </a:xfrm>
        </p:spPr>
        <p:txBody>
          <a:bodyPr/>
          <a:lstStyle/>
          <a:p>
            <a:r>
              <a:rPr lang="hu-HU" dirty="0"/>
              <a:t>Tartalom</a:t>
            </a:r>
          </a:p>
        </p:txBody>
      </p:sp>
      <p:sp>
        <p:nvSpPr>
          <p:cNvPr id="8" name="Dátum helye 3">
            <a:extLst>
              <a:ext uri="{FF2B5EF4-FFF2-40B4-BE49-F238E27FC236}">
                <a16:creationId xmlns:a16="http://schemas.microsoft.com/office/drawing/2014/main" id="{B15C8ACA-E74F-4741-8D0C-ECB67CC2B23E}"/>
              </a:ext>
            </a:extLst>
          </p:cNvPr>
          <p:cNvSpPr txBox="1">
            <a:spLocks/>
          </p:cNvSpPr>
          <p:nvPr/>
        </p:nvSpPr>
        <p:spPr>
          <a:xfrm>
            <a:off x="8880474" y="614035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defPPr>
              <a:defRPr lang="hu-HU"/>
            </a:defPPr>
            <a:lvl1pPr marL="0" algn="r" defTabSz="914400" rtl="0" eaLnBrk="1" latinLnBrk="0" hangingPunct="1">
              <a:defRPr sz="900" kern="1200">
                <a:solidFill>
                  <a:srgbClr val="1B213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2021.05. 13.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60893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0EAF00E4-1F65-4964-856D-620132F4FC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5656" y="1665312"/>
            <a:ext cx="10580687" cy="3644900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latin typeface="+mj-lt"/>
              </a:rPr>
              <a:t>Jelentős Airbnb piac – turizmus, fiatal lakosság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latin typeface="+mj-lt"/>
              </a:rPr>
              <a:t>Önkormányzati tulajdonú albérletek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latin typeface="+mj-lt"/>
              </a:rPr>
              <a:t>Lakosságnövekedés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latin typeface="+mj-lt"/>
              </a:rPr>
              <a:t>Albérlethiány, növekvő árak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latin typeface="+mj-lt"/>
              </a:rPr>
              <a:t>Szigorú szabályozás (2016)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>
                <a:latin typeface="+mj-lt"/>
              </a:rPr>
              <a:t>Covid-19 helyzet 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69108FD-1A63-41F3-9D2B-BCD8AC380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hu-HU" dirty="0"/>
              <a:t>2021.05. 13.</a:t>
            </a:r>
          </a:p>
          <a:p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95508F51-966E-4892-8962-5AADB4A91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6602" y="585607"/>
            <a:ext cx="6707972" cy="697690"/>
          </a:xfrm>
        </p:spPr>
        <p:txBody>
          <a:bodyPr/>
          <a:lstStyle/>
          <a:p>
            <a:r>
              <a:rPr lang="hu-HU" dirty="0"/>
              <a:t>Berlin különlegességei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099FCAA3-56D4-4FD7-9C94-54292E773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391" y="3214540"/>
            <a:ext cx="5596365" cy="319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258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>
            <a:extLst>
              <a:ext uri="{FF2B5EF4-FFF2-40B4-BE49-F238E27FC236}">
                <a16:creationId xmlns:a16="http://schemas.microsoft.com/office/drawing/2014/main" id="{3CF851A2-5875-4992-A446-26390EFD37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8056" y="227100"/>
            <a:ext cx="7075618" cy="697690"/>
          </a:xfrm>
        </p:spPr>
        <p:txBody>
          <a:bodyPr/>
          <a:lstStyle/>
          <a:p>
            <a:pPr algn="ctr"/>
            <a:r>
              <a:rPr lang="hu-HU" dirty="0"/>
              <a:t>Idősorok: 2016-2021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99D205-D1E9-4CE1-8B8D-7ADD6113A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45" y="65710"/>
            <a:ext cx="4566264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7324A92-055F-4DB9-B1B3-1D9E3282A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479" y="3618000"/>
            <a:ext cx="4566264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A8E73E5-611E-41E9-8B3B-76043C5609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362" y="2990805"/>
            <a:ext cx="4752975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EFB8E44-0C18-41B1-A891-CD8903E7FB8D}"/>
              </a:ext>
            </a:extLst>
          </p:cNvPr>
          <p:cNvSpPr txBox="1"/>
          <p:nvPr/>
        </p:nvSpPr>
        <p:spPr>
          <a:xfrm>
            <a:off x="5345234" y="1145753"/>
            <a:ext cx="60977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Tx/>
              <a:buChar char="-"/>
            </a:pPr>
            <a:r>
              <a:rPr lang="hu-HU" b="1" dirty="0">
                <a:latin typeface="+mj-lt"/>
              </a:rPr>
              <a:t>Adatok áttekintése:</a:t>
            </a:r>
          </a:p>
          <a:p>
            <a:pPr marL="285750" indent="-285750" algn="l">
              <a:buFontTx/>
              <a:buChar char="-"/>
            </a:pPr>
            <a:r>
              <a:rPr lang="hu-HU" dirty="0">
                <a:latin typeface="+mj-lt"/>
              </a:rPr>
              <a:t>2. ábrán látszódik a </a:t>
            </a:r>
            <a:r>
              <a:rPr lang="hu-HU" b="1" dirty="0">
                <a:solidFill>
                  <a:srgbClr val="00B050"/>
                </a:solidFill>
                <a:latin typeface="+mj-lt"/>
              </a:rPr>
              <a:t>2016-os szabályozás </a:t>
            </a:r>
            <a:r>
              <a:rPr lang="hu-HU" dirty="0">
                <a:latin typeface="+mj-lt"/>
              </a:rPr>
              <a:t>és a </a:t>
            </a:r>
            <a:r>
              <a:rPr lang="hu-HU" b="1" dirty="0">
                <a:solidFill>
                  <a:srgbClr val="7030A0"/>
                </a:solidFill>
                <a:latin typeface="+mj-lt"/>
              </a:rPr>
              <a:t>Covid válság</a:t>
            </a:r>
          </a:p>
          <a:p>
            <a:pPr marL="285750" indent="-285750" algn="l">
              <a:buFontTx/>
              <a:buChar char="-"/>
            </a:pPr>
            <a:r>
              <a:rPr lang="hu-HU" dirty="0">
                <a:latin typeface="+mj-lt"/>
              </a:rPr>
              <a:t>3. ábrán megfigyelhető a szezonalitás és a single-hostok alacsonyabb kihasználtsága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7F3AEEA-5405-4864-A161-029F1E036D4D}"/>
              </a:ext>
            </a:extLst>
          </p:cNvPr>
          <p:cNvSpPr/>
          <p:nvPr/>
        </p:nvSpPr>
        <p:spPr>
          <a:xfrm>
            <a:off x="1212351" y="4407613"/>
            <a:ext cx="708916" cy="1387012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09C423F-64BF-4D59-96C9-07D1A8A248C0}"/>
              </a:ext>
            </a:extLst>
          </p:cNvPr>
          <p:cNvSpPr/>
          <p:nvPr/>
        </p:nvSpPr>
        <p:spPr>
          <a:xfrm>
            <a:off x="3449403" y="3852808"/>
            <a:ext cx="1533340" cy="2034284"/>
          </a:xfrm>
          <a:prstGeom prst="ellipse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9723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6E39968-033D-434C-AA5D-60C47735075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hu-HU"/>
              <a:t>Dia címsor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419B7C8-3151-446A-8187-181A303F1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6ADC5-20D5-4D97-97BA-D075EF7338E0}" type="datetime1">
              <a:rPr lang="hu-HU" smtClean="0"/>
              <a:t>2021. 05. 13.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DBF962A7-30F8-4576-A0F5-249AE0117E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7093" y="521821"/>
            <a:ext cx="5251880" cy="697690"/>
          </a:xfrm>
        </p:spPr>
        <p:txBody>
          <a:bodyPr/>
          <a:lstStyle/>
          <a:p>
            <a:r>
              <a:rPr lang="hu-HU" dirty="0"/>
              <a:t>Idősorok: 2016-2021</a:t>
            </a:r>
          </a:p>
        </p:txBody>
      </p:sp>
      <p:sp>
        <p:nvSpPr>
          <p:cNvPr id="11" name="TextBox 2">
            <a:extLst>
              <a:ext uri="{FF2B5EF4-FFF2-40B4-BE49-F238E27FC236}">
                <a16:creationId xmlns:a16="http://schemas.microsoft.com/office/drawing/2014/main" id="{25A6664F-DB56-4E3D-B301-79D885F65A55}"/>
              </a:ext>
            </a:extLst>
          </p:cNvPr>
          <p:cNvSpPr txBox="1"/>
          <p:nvPr/>
        </p:nvSpPr>
        <p:spPr>
          <a:xfrm>
            <a:off x="450314" y="1646593"/>
            <a:ext cx="5910798" cy="221599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b" anchorCtr="0">
            <a:spAutoFit/>
          </a:bodyPr>
          <a:lstStyle/>
          <a:p>
            <a:pPr marL="285750" indent="-285750" algn="l">
              <a:buFontTx/>
              <a:buChar char="-"/>
            </a:pPr>
            <a:r>
              <a:rPr lang="hu-HU" dirty="0">
                <a:latin typeface="+mj-lt"/>
              </a:rPr>
              <a:t>4. ábra: mikor lett sok új szállás / csökkent a szállások mennyisége? </a:t>
            </a:r>
          </a:p>
          <a:p>
            <a:pPr marL="285750" indent="-285750" algn="l">
              <a:buFontTx/>
              <a:buChar char="-"/>
            </a:pPr>
            <a:r>
              <a:rPr lang="hu-HU" dirty="0">
                <a:latin typeface="+mj-lt"/>
              </a:rPr>
              <a:t>H0: Nem korrelál a multi-host és a single-host szállások változása! </a:t>
            </a:r>
          </a:p>
          <a:p>
            <a:pPr marL="285750" indent="-285750" algn="l">
              <a:buFontTx/>
              <a:buChar char="-"/>
            </a:pPr>
            <a:r>
              <a:rPr lang="hu-HU" dirty="0">
                <a:latin typeface="+mj-lt"/>
              </a:rPr>
              <a:t>Eredmény: „csak közepes” (0.6) korreláció </a:t>
            </a:r>
            <a:r>
              <a:rPr lang="hu-HU" dirty="0">
                <a:latin typeface="+mj-lt"/>
                <a:sym typeface="Wingdings" panose="05000000000000000000" pitchFamily="2" charset="2"/>
              </a:rPr>
              <a:t>2 eltérő airbnb piaci szegmens</a:t>
            </a:r>
          </a:p>
          <a:p>
            <a:pPr marL="285750" indent="-285750" algn="l">
              <a:buFontTx/>
              <a:buChar char="-"/>
            </a:pPr>
            <a:r>
              <a:rPr lang="hu-HU" dirty="0">
                <a:latin typeface="+mj-lt"/>
                <a:sym typeface="Wingdings" panose="05000000000000000000" pitchFamily="2" charset="2"/>
              </a:rPr>
              <a:t>5. ábra: Multi-host szegmens enyhén jobban növekedett</a:t>
            </a:r>
            <a:endParaRPr lang="hu-HU" dirty="0">
              <a:latin typeface="+mj-lt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E3244A8-056E-4CC2-B5BC-F093B8B980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4479678"/>
              </p:ext>
            </p:extLst>
          </p:nvPr>
        </p:nvGraphicFramePr>
        <p:xfrm>
          <a:off x="303239" y="4285605"/>
          <a:ext cx="6683188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3188">
                  <a:extLst>
                    <a:ext uri="{9D8B030D-6E8A-4147-A177-3AD203B41FA5}">
                      <a16:colId xmlns:a16="http://schemas.microsoft.com/office/drawing/2014/main" val="32292854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1. táblázat: Idősoros elemzés kutatási eredményei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350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b="1" dirty="0"/>
                        <a:t>Single-host / multi-host szállás változásának korrelációja: </a:t>
                      </a:r>
                      <a:br>
                        <a:rPr lang="hu-HU" b="1" dirty="0"/>
                      </a:br>
                      <a:r>
                        <a:rPr lang="hu-HU" b="1" dirty="0"/>
                        <a:t>R = 0.5703, p = 0.0314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259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Változások különbségének összege: 0.2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8976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Multi-host átlagos növekedés: 1%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7969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Single-host átlagos növekeés: 0.6%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820560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E07AF11C-1ACA-4FEC-972C-7094020FE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737" y="3429000"/>
            <a:ext cx="4815495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B1C2709-82B5-4A10-AFE0-A5D106618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8737" y="63940"/>
            <a:ext cx="4441648" cy="32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067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0B5F1494-6A04-4430-814D-3904FF5D77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7120" y="5818427"/>
            <a:ext cx="10580687" cy="7976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>
                <a:latin typeface="+mj-lt"/>
              </a:rPr>
              <a:t>Welch</a:t>
            </a:r>
            <a:r>
              <a:rPr lang="hu-HU" dirty="0">
                <a:latin typeface="+mj-lt"/>
              </a:rPr>
              <a:t> t-teszt 5%-os szignifikanciaszinten		szignifikánsan eltérő átlagok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>
                <a:latin typeface="+mj-lt"/>
              </a:rPr>
              <a:t>Probléma: A szimmetria-feltétel nem teljesül maradéktalanul, így a modellből eredendő bizonytalanság származik</a:t>
            </a:r>
          </a:p>
          <a:p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687D30CB-C77A-4FED-89B1-7B6A20796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904" y="487369"/>
            <a:ext cx="8163316" cy="697690"/>
          </a:xfrm>
        </p:spPr>
        <p:txBody>
          <a:bodyPr/>
          <a:lstStyle/>
          <a:p>
            <a:r>
              <a:rPr lang="hu-HU" sz="3600" b="1" dirty="0"/>
              <a:t>Kerületek árkülönbsége (2015)  </a:t>
            </a:r>
            <a:endParaRPr lang="hu-HU" dirty="0"/>
          </a:p>
        </p:txBody>
      </p:sp>
      <p:cxnSp>
        <p:nvCxnSpPr>
          <p:cNvPr id="4" name="Egyenes összekötő nyíllal 3">
            <a:extLst>
              <a:ext uri="{FF2B5EF4-FFF2-40B4-BE49-F238E27FC236}">
                <a16:creationId xmlns:a16="http://schemas.microsoft.com/office/drawing/2014/main" id="{F7381500-3661-4B9C-AC60-B82B8770EC6A}"/>
              </a:ext>
            </a:extLst>
          </p:cNvPr>
          <p:cNvCxnSpPr/>
          <p:nvPr/>
        </p:nvCxnSpPr>
        <p:spPr>
          <a:xfrm>
            <a:off x="5155867" y="6007558"/>
            <a:ext cx="631596" cy="0"/>
          </a:xfrm>
          <a:prstGeom prst="straightConnector1">
            <a:avLst/>
          </a:prstGeom>
          <a:ln w="57150">
            <a:solidFill>
              <a:srgbClr val="3D454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759A9F9-42F2-4E3A-8393-856133B044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5482769"/>
              </p:ext>
            </p:extLst>
          </p:nvPr>
        </p:nvGraphicFramePr>
        <p:xfrm>
          <a:off x="8037280" y="1236779"/>
          <a:ext cx="3657600" cy="44540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9F3FC76D-F014-4956-A73A-93A17CCF9E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0802730"/>
              </p:ext>
            </p:extLst>
          </p:nvPr>
        </p:nvGraphicFramePr>
        <p:xfrm>
          <a:off x="497120" y="1364386"/>
          <a:ext cx="6719606" cy="44540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7829EB5-32F1-4ECD-9125-73B03E11A011}"/>
              </a:ext>
            </a:extLst>
          </p:cNvPr>
          <p:cNvSpPr txBox="1"/>
          <p:nvPr/>
        </p:nvSpPr>
        <p:spPr>
          <a:xfrm>
            <a:off x="5091793" y="5582041"/>
            <a:ext cx="2743200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b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 err="1">
                <a:cs typeface="Arial"/>
              </a:rPr>
              <a:t>Forrás</a:t>
            </a:r>
            <a:r>
              <a:rPr lang="en-US" sz="1200" dirty="0">
                <a:cs typeface="Arial"/>
              </a:rPr>
              <a:t>: Tom Slee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61768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>
            <a:extLst>
              <a:ext uri="{FF2B5EF4-FFF2-40B4-BE49-F238E27FC236}">
                <a16:creationId xmlns:a16="http://schemas.microsoft.com/office/drawing/2014/main" id="{20C82F76-3C2E-4070-881D-E1F5614D0A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0296" y="548586"/>
            <a:ext cx="6689119" cy="697690"/>
          </a:xfrm>
        </p:spPr>
        <p:txBody>
          <a:bodyPr/>
          <a:lstStyle/>
          <a:p>
            <a:r>
              <a:rPr lang="hu-HU" dirty="0"/>
              <a:t>Szabályozás hatása (2016)</a:t>
            </a:r>
          </a:p>
        </p:txBody>
      </p:sp>
      <p:sp>
        <p:nvSpPr>
          <p:cNvPr id="7" name="Dátum helye 3">
            <a:extLst>
              <a:ext uri="{FF2B5EF4-FFF2-40B4-BE49-F238E27FC236}">
                <a16:creationId xmlns:a16="http://schemas.microsoft.com/office/drawing/2014/main" id="{3B75F90F-562F-4981-9F80-747329A99972}"/>
              </a:ext>
            </a:extLst>
          </p:cNvPr>
          <p:cNvSpPr txBox="1">
            <a:spLocks/>
          </p:cNvSpPr>
          <p:nvPr/>
        </p:nvSpPr>
        <p:spPr>
          <a:xfrm>
            <a:off x="8880474" y="369667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defPPr>
              <a:defRPr lang="hu-HU"/>
            </a:defPPr>
            <a:lvl1pPr marL="0" algn="r" defTabSz="914400" rtl="0" eaLnBrk="1" latinLnBrk="0" hangingPunct="1">
              <a:defRPr sz="900" kern="1200">
                <a:solidFill>
                  <a:srgbClr val="1B213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2021.05. 13.</a:t>
            </a:r>
          </a:p>
          <a:p>
            <a:endParaRPr lang="hu-HU" dirty="0"/>
          </a:p>
        </p:txBody>
      </p:sp>
      <p:graphicFrame>
        <p:nvGraphicFramePr>
          <p:cNvPr id="10" name="Táblázat 9">
            <a:extLst>
              <a:ext uri="{FF2B5EF4-FFF2-40B4-BE49-F238E27FC236}">
                <a16:creationId xmlns:a16="http://schemas.microsoft.com/office/drawing/2014/main" id="{ABD6976A-DCF0-4239-A8A1-B0AFE8CA22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7345067"/>
              </p:ext>
            </p:extLst>
          </p:nvPr>
        </p:nvGraphicFramePr>
        <p:xfrm>
          <a:off x="6731098" y="1933593"/>
          <a:ext cx="3728729" cy="15129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50188">
                  <a:extLst>
                    <a:ext uri="{9D8B030D-6E8A-4147-A177-3AD203B41FA5}">
                      <a16:colId xmlns:a16="http://schemas.microsoft.com/office/drawing/2014/main" val="3291584870"/>
                    </a:ext>
                  </a:extLst>
                </a:gridCol>
                <a:gridCol w="878541">
                  <a:extLst>
                    <a:ext uri="{9D8B030D-6E8A-4147-A177-3AD203B41FA5}">
                      <a16:colId xmlns:a16="http://schemas.microsoft.com/office/drawing/2014/main" val="2948956806"/>
                    </a:ext>
                  </a:extLst>
                </a:gridCol>
              </a:tblGrid>
              <a:tr h="514123">
                <a:tc>
                  <a:txBody>
                    <a:bodyPr/>
                    <a:lstStyle/>
                    <a:p>
                      <a:pPr algn="l" fontAlgn="ctr"/>
                      <a:r>
                        <a:rPr lang="hu-HU" sz="1800" u="sng" strike="noStrike" dirty="0">
                          <a:effectLst/>
                          <a:latin typeface="+mj-lt"/>
                        </a:rPr>
                        <a:t>F</a:t>
                      </a:r>
                      <a:r>
                        <a:rPr lang="hu-HU" sz="2000" u="sng" strike="noStrike" dirty="0">
                          <a:effectLst/>
                          <a:latin typeface="+mj-lt"/>
                        </a:rPr>
                        <a:t>őátlagindex</a:t>
                      </a:r>
                      <a:endParaRPr lang="hu-HU" sz="1800" b="0" i="0" u="sng" strike="noStrike" dirty="0">
                        <a:solidFill>
                          <a:srgbClr val="495999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89,9%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47308648"/>
                  </a:ext>
                </a:extLst>
              </a:tr>
              <a:tr h="499434">
                <a:tc>
                  <a:txBody>
                    <a:bodyPr/>
                    <a:lstStyle/>
                    <a:p>
                      <a:pPr algn="l" fontAlgn="ctr"/>
                      <a:r>
                        <a:rPr lang="hu-HU" sz="2000" u="none" strike="noStrike" dirty="0">
                          <a:effectLst/>
                          <a:latin typeface="+mj-lt"/>
                        </a:rPr>
                        <a:t>Részátlagindex</a:t>
                      </a:r>
                      <a:endParaRPr lang="hu-HU" sz="2000" b="1" i="0" u="none" strike="noStrike" dirty="0">
                        <a:solidFill>
                          <a:srgbClr val="495999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96,2%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22820513"/>
                  </a:ext>
                </a:extLst>
              </a:tr>
              <a:tr h="499434">
                <a:tc>
                  <a:txBody>
                    <a:bodyPr/>
                    <a:lstStyle/>
                    <a:p>
                      <a:pPr algn="l" fontAlgn="ctr"/>
                      <a:r>
                        <a:rPr lang="hu-HU" sz="2000" u="none" strike="noStrike" dirty="0">
                          <a:effectLst/>
                          <a:latin typeface="+mj-lt"/>
                        </a:rPr>
                        <a:t>Összetételhatás index</a:t>
                      </a:r>
                      <a:endParaRPr lang="hu-HU" sz="2000" b="1" i="0" u="none" strike="noStrike" dirty="0">
                        <a:solidFill>
                          <a:srgbClr val="495999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93,4%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26311198"/>
                  </a:ext>
                </a:extLst>
              </a:tr>
            </a:tbl>
          </a:graphicData>
        </a:graphic>
      </p:graphicFrame>
      <p:graphicFrame>
        <p:nvGraphicFramePr>
          <p:cNvPr id="12" name="Táblázat 11">
            <a:extLst>
              <a:ext uri="{FF2B5EF4-FFF2-40B4-BE49-F238E27FC236}">
                <a16:creationId xmlns:a16="http://schemas.microsoft.com/office/drawing/2014/main" id="{2954E95C-2EB4-4B37-9661-95BBF7E6F0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1359719"/>
              </p:ext>
            </p:extLst>
          </p:nvPr>
        </p:nvGraphicFramePr>
        <p:xfrm>
          <a:off x="6797924" y="4235288"/>
          <a:ext cx="4146596" cy="13877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27737">
                  <a:extLst>
                    <a:ext uri="{9D8B030D-6E8A-4147-A177-3AD203B41FA5}">
                      <a16:colId xmlns:a16="http://schemas.microsoft.com/office/drawing/2014/main" val="3416239260"/>
                    </a:ext>
                  </a:extLst>
                </a:gridCol>
                <a:gridCol w="2218859">
                  <a:extLst>
                    <a:ext uri="{9D8B030D-6E8A-4147-A177-3AD203B41FA5}">
                      <a16:colId xmlns:a16="http://schemas.microsoft.com/office/drawing/2014/main" val="3611580996"/>
                    </a:ext>
                  </a:extLst>
                </a:gridCol>
              </a:tblGrid>
              <a:tr h="279302">
                <a:tc>
                  <a:txBody>
                    <a:bodyPr/>
                    <a:lstStyle/>
                    <a:p>
                      <a:pPr algn="l" fontAlgn="ctr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R-négyzet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27%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188075"/>
                  </a:ext>
                </a:extLst>
              </a:tr>
              <a:tr h="428425">
                <a:tc>
                  <a:txBody>
                    <a:bodyPr/>
                    <a:lstStyle/>
                    <a:p>
                      <a:pPr algn="l" fontAlgn="ctr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korlátozás után? 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1 €*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07580594"/>
                  </a:ext>
                </a:extLst>
              </a:tr>
              <a:tr h="334493">
                <a:tc>
                  <a:txBody>
                    <a:bodyPr/>
                    <a:lstStyle/>
                    <a:p>
                      <a:pPr algn="l" fontAlgn="ctr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Teljes apartman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41 €*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59173051"/>
                  </a:ext>
                </a:extLst>
              </a:tr>
              <a:tr h="236071">
                <a:tc>
                  <a:txBody>
                    <a:bodyPr/>
                    <a:lstStyle/>
                    <a:p>
                      <a:pPr algn="l" fontAlgn="ctr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Privát szoba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hu-HU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6 €*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723812828"/>
                  </a:ext>
                </a:extLst>
              </a:tr>
            </a:tbl>
          </a:graphicData>
        </a:graphic>
      </p:graphicFrame>
      <p:sp>
        <p:nvSpPr>
          <p:cNvPr id="14" name="Szövegdoboz 13">
            <a:extLst>
              <a:ext uri="{FF2B5EF4-FFF2-40B4-BE49-F238E27FC236}">
                <a16:creationId xmlns:a16="http://schemas.microsoft.com/office/drawing/2014/main" id="{5CEB67AA-4245-401C-B151-8A42BC304E1F}"/>
              </a:ext>
            </a:extLst>
          </p:cNvPr>
          <p:cNvSpPr txBox="1"/>
          <p:nvPr/>
        </p:nvSpPr>
        <p:spPr>
          <a:xfrm>
            <a:off x="6665110" y="3685699"/>
            <a:ext cx="18131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000" b="1" dirty="0">
                <a:solidFill>
                  <a:schemeClr val="dk1"/>
                </a:solidFill>
                <a:latin typeface="+mj-lt"/>
              </a:rPr>
              <a:t>Regresszió 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9D4DEAFB-AEF4-4E5C-8F16-A1279E4F6C11}"/>
              </a:ext>
            </a:extLst>
          </p:cNvPr>
          <p:cNvSpPr txBox="1"/>
          <p:nvPr/>
        </p:nvSpPr>
        <p:spPr>
          <a:xfrm>
            <a:off x="6665110" y="1533483"/>
            <a:ext cx="271370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sz="2000" b="1" dirty="0">
                <a:solidFill>
                  <a:schemeClr val="dk1"/>
                </a:solidFill>
                <a:latin typeface="+mj-lt"/>
              </a:rPr>
              <a:t>Hányadosfelbontás 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CF008ADB-3589-4362-86FA-591A911C28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2954293"/>
              </p:ext>
            </p:extLst>
          </p:nvPr>
        </p:nvGraphicFramePr>
        <p:xfrm>
          <a:off x="678425" y="2243103"/>
          <a:ext cx="5417575" cy="3514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57239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>
            <a:extLst>
              <a:ext uri="{FF2B5EF4-FFF2-40B4-BE49-F238E27FC236}">
                <a16:creationId xmlns:a16="http://schemas.microsoft.com/office/drawing/2014/main" id="{58E26935-E401-4303-AE7C-17B70BF19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4309" y="602816"/>
            <a:ext cx="8046580" cy="697690"/>
          </a:xfrm>
        </p:spPr>
        <p:txBody>
          <a:bodyPr/>
          <a:lstStyle/>
          <a:p>
            <a:r>
              <a:rPr lang="hu-HU" sz="3400" dirty="0"/>
              <a:t>Szabályozás hatása – szobatípusok:</a:t>
            </a:r>
          </a:p>
        </p:txBody>
      </p:sp>
      <p:sp>
        <p:nvSpPr>
          <p:cNvPr id="6" name="Dátum helye 3">
            <a:extLst>
              <a:ext uri="{FF2B5EF4-FFF2-40B4-BE49-F238E27FC236}">
                <a16:creationId xmlns:a16="http://schemas.microsoft.com/office/drawing/2014/main" id="{426A4420-B4BA-4734-8BD7-92331BC40449}"/>
              </a:ext>
            </a:extLst>
          </p:cNvPr>
          <p:cNvSpPr txBox="1">
            <a:spLocks/>
          </p:cNvSpPr>
          <p:nvPr/>
        </p:nvSpPr>
        <p:spPr>
          <a:xfrm>
            <a:off x="8880474" y="427453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defPPr>
              <a:defRPr lang="hu-HU"/>
            </a:defPPr>
            <a:lvl1pPr marL="0" algn="r" defTabSz="914400" rtl="0" eaLnBrk="1" latinLnBrk="0" hangingPunct="1">
              <a:defRPr sz="900" kern="1200">
                <a:solidFill>
                  <a:srgbClr val="1B213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/>
              <a:t>2021.05. 13.</a:t>
            </a:r>
          </a:p>
          <a:p>
            <a:endParaRPr lang="hu-HU" dirty="0"/>
          </a:p>
        </p:txBody>
      </p:sp>
      <p:graphicFrame>
        <p:nvGraphicFramePr>
          <p:cNvPr id="3" name="Táblázat 2">
            <a:extLst>
              <a:ext uri="{FF2B5EF4-FFF2-40B4-BE49-F238E27FC236}">
                <a16:creationId xmlns:a16="http://schemas.microsoft.com/office/drawing/2014/main" id="{97E20B24-E241-4031-9B9C-47584E6BD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7475168"/>
              </p:ext>
            </p:extLst>
          </p:nvPr>
        </p:nvGraphicFramePr>
        <p:xfrm>
          <a:off x="757783" y="1973729"/>
          <a:ext cx="4289921" cy="47663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33648">
                  <a:extLst>
                    <a:ext uri="{9D8B030D-6E8A-4147-A177-3AD203B41FA5}">
                      <a16:colId xmlns:a16="http://schemas.microsoft.com/office/drawing/2014/main" val="4075480577"/>
                    </a:ext>
                  </a:extLst>
                </a:gridCol>
                <a:gridCol w="1195266">
                  <a:extLst>
                    <a:ext uri="{9D8B030D-6E8A-4147-A177-3AD203B41FA5}">
                      <a16:colId xmlns:a16="http://schemas.microsoft.com/office/drawing/2014/main" val="1118863527"/>
                    </a:ext>
                  </a:extLst>
                </a:gridCol>
                <a:gridCol w="1261007">
                  <a:extLst>
                    <a:ext uri="{9D8B030D-6E8A-4147-A177-3AD203B41FA5}">
                      <a16:colId xmlns:a16="http://schemas.microsoft.com/office/drawing/2014/main" val="366490138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>
                          <a:effectLst/>
                          <a:latin typeface="+mj-lt"/>
                        </a:rPr>
                        <a:t>Kerületek: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>
                          <a:effectLst/>
                          <a:latin typeface="+mj-lt"/>
                        </a:rPr>
                        <a:t>Korlátozás előtt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>
                          <a:effectLst/>
                          <a:latin typeface="+mj-lt"/>
                        </a:rPr>
                        <a:t>Korlátozás után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51419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 err="1">
                          <a:effectLst/>
                          <a:latin typeface="+mj-lt"/>
                        </a:rPr>
                        <a:t>Charlottenburg-Wilmersdorf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7,48%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6,81%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7116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b="0" u="none" strike="noStrike" dirty="0" err="1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Friedrichshain-Kreuzberg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25,71%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25,16%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1321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Lichtenberg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effectLst/>
                          <a:latin typeface="+mj-lt"/>
                        </a:rPr>
                        <a:t>2,10%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2,61%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43256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 err="1">
                          <a:effectLst/>
                          <a:latin typeface="+mj-lt"/>
                        </a:rPr>
                        <a:t>Marzahn-Hellersdorf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0,61%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0,55%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014963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 err="1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Mitte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20,69%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19,59%</a:t>
                      </a:r>
                      <a:endParaRPr lang="hu-HU" sz="1600" b="0" i="0" u="none" strike="noStrike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345547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 err="1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Neukölln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14,98%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16,80%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69400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 err="1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Pankow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16,25%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solidFill>
                            <a:srgbClr val="FF0000"/>
                          </a:solidFill>
                          <a:effectLst/>
                          <a:latin typeface="+mj-lt"/>
                        </a:rPr>
                        <a:t>16,02%</a:t>
                      </a:r>
                      <a:endParaRPr lang="hu-HU" sz="1600" b="0" i="0" u="none" strike="noStrike" dirty="0">
                        <a:solidFill>
                          <a:srgbClr val="FF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60492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Reinickendorf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0,97%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effectLst/>
                          <a:latin typeface="+mj-lt"/>
                        </a:rPr>
                        <a:t>1,13%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870080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Spandau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0,52%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effectLst/>
                          <a:latin typeface="+mj-lt"/>
                        </a:rPr>
                        <a:t>0,52%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493830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Steglitz-Zehlendorf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1,67%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1,88%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093704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 err="1">
                          <a:effectLst/>
                          <a:latin typeface="+mj-lt"/>
                        </a:rPr>
                        <a:t>Tempelhof-Schöneberg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6,99%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6,47%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08825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Treptow - Köpenick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2,03%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>
                          <a:effectLst/>
                          <a:latin typeface="+mj-lt"/>
                        </a:rPr>
                        <a:t>2,46%</a:t>
                      </a:r>
                      <a:endParaRPr lang="hu-HU" sz="16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299479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hu-HU" sz="1600" u="none" strike="noStrike" dirty="0">
                          <a:effectLst/>
                          <a:latin typeface="+mj-lt"/>
                        </a:rPr>
                        <a:t>Végösszeg</a:t>
                      </a:r>
                      <a:endParaRPr lang="hu-HU" sz="16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effectLst/>
                          <a:latin typeface="+mj-lt"/>
                        </a:rPr>
                        <a:t>100,00%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u-HU" sz="1600" u="none" strike="noStrike" dirty="0">
                          <a:effectLst/>
                          <a:latin typeface="+mj-lt"/>
                        </a:rPr>
                        <a:t>100,00%</a:t>
                      </a:r>
                      <a:endParaRPr lang="hu-HU" sz="16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426256"/>
                  </a:ext>
                </a:extLst>
              </a:tr>
            </a:tbl>
          </a:graphicData>
        </a:graphic>
      </p:graphicFrame>
      <p:sp>
        <p:nvSpPr>
          <p:cNvPr id="8" name="Szövegdoboz 7">
            <a:extLst>
              <a:ext uri="{FF2B5EF4-FFF2-40B4-BE49-F238E27FC236}">
                <a16:creationId xmlns:a16="http://schemas.microsoft.com/office/drawing/2014/main" id="{295937C8-89D9-45F1-B27E-2980FFCA2395}"/>
              </a:ext>
            </a:extLst>
          </p:cNvPr>
          <p:cNvSpPr txBox="1"/>
          <p:nvPr/>
        </p:nvSpPr>
        <p:spPr>
          <a:xfrm>
            <a:off x="5621665" y="1650136"/>
            <a:ext cx="6005152" cy="1661993"/>
          </a:xfrm>
          <a:prstGeom prst="rect">
            <a:avLst/>
          </a:prstGeom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hu-HU" sz="2400" b="1" dirty="0">
                <a:latin typeface="+mj-lt"/>
              </a:rPr>
              <a:t>Ahol megjelentek a korlátozások hatásai: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hu-HU" sz="2000" dirty="0">
                <a:latin typeface="+mj-lt"/>
              </a:rPr>
              <a:t>A minimum éjszakák száma jelentősen növekedett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hu-HU" sz="2000" dirty="0">
                <a:latin typeface="+mj-lt"/>
              </a:rPr>
              <a:t>Az éves elérhetőség átlaga és mediánja jelentősen csökkent. 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7BE41F0B-A105-4504-9F8D-DC0748DF610E}"/>
              </a:ext>
            </a:extLst>
          </p:cNvPr>
          <p:cNvSpPr txBox="1"/>
          <p:nvPr/>
        </p:nvSpPr>
        <p:spPr>
          <a:xfrm flipH="1">
            <a:off x="5621665" y="3648225"/>
            <a:ext cx="6002009" cy="2646878"/>
          </a:xfrm>
          <a:prstGeom prst="rect">
            <a:avLst/>
          </a:prstGeom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hu-HU" sz="2400" b="1" dirty="0">
                <a:latin typeface="+mj-lt"/>
              </a:rPr>
              <a:t>Ahol nem jelentek meg a korlátozások hatásai: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hu-HU" sz="2000" dirty="0">
                <a:latin typeface="+mj-lt"/>
              </a:rPr>
              <a:t>A foglalások árában nem történt nagy változás.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latin typeface="+mj-lt"/>
              </a:rPr>
              <a:t>Egymáshoz képest sehol nem változtak az arányok: Általában a teljes apartman drágább, hosszabb időre adják ki.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2000" dirty="0">
                <a:latin typeface="+mj-lt"/>
              </a:rPr>
              <a:t>A privát szobák alig előzik meg a megosztott szobákat ilyen téren.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14BCDC-5D3F-4E87-BE78-F01F2D794E75}"/>
              </a:ext>
            </a:extLst>
          </p:cNvPr>
          <p:cNvSpPr txBox="1"/>
          <p:nvPr/>
        </p:nvSpPr>
        <p:spPr>
          <a:xfrm>
            <a:off x="757783" y="1360118"/>
            <a:ext cx="4542569" cy="553998"/>
          </a:xfrm>
          <a:prstGeom prst="rect">
            <a:avLst/>
          </a:prstGeom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hu-HU" b="1" dirty="0"/>
              <a:t>2. táblázat: Korlátozások hatása a szobaítpusok kerületenkénti eloszlására </a:t>
            </a:r>
            <a:endParaRPr lang="en-AU" b="1" dirty="0"/>
          </a:p>
        </p:txBody>
      </p:sp>
    </p:spTree>
    <p:extLst>
      <p:ext uri="{BB962C8B-B14F-4D97-AF65-F5344CB8AC3E}">
        <p14:creationId xmlns:p14="http://schemas.microsoft.com/office/powerpoint/2010/main" val="471798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 helye 1">
            <a:extLst>
              <a:ext uri="{FF2B5EF4-FFF2-40B4-BE49-F238E27FC236}">
                <a16:creationId xmlns:a16="http://schemas.microsoft.com/office/drawing/2014/main" id="{6E072138-CAD9-481A-952F-4E4C55901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0983" y="1355604"/>
            <a:ext cx="9901672" cy="152037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A </a:t>
            </a:r>
            <a:r>
              <a:rPr lang="en-GB" dirty="0" err="1">
                <a:latin typeface="+mj-lt"/>
              </a:rPr>
              <a:t>hirdetések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megoszlása</a:t>
            </a:r>
            <a:r>
              <a:rPr lang="en-GB" dirty="0">
                <a:latin typeface="+mj-lt"/>
              </a:rPr>
              <a:t> host </a:t>
            </a:r>
            <a:r>
              <a:rPr lang="en-GB" dirty="0" err="1">
                <a:latin typeface="+mj-lt"/>
              </a:rPr>
              <a:t>fajta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és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szobatípusok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szerint</a:t>
            </a:r>
            <a:endParaRPr lang="en-GB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+mj-lt"/>
              </a:rPr>
              <a:t>Volt-e </a:t>
            </a:r>
            <a:r>
              <a:rPr lang="en-GB" dirty="0" err="1">
                <a:latin typeface="+mj-lt"/>
              </a:rPr>
              <a:t>jelentős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átrendeződés</a:t>
            </a:r>
            <a:r>
              <a:rPr lang="en-GB" dirty="0">
                <a:latin typeface="+mj-lt"/>
              </a:rPr>
              <a:t> a </a:t>
            </a:r>
            <a:r>
              <a:rPr lang="en-GB" dirty="0" err="1">
                <a:latin typeface="+mj-lt"/>
              </a:rPr>
              <a:t>piacon</a:t>
            </a:r>
            <a:r>
              <a:rPr lang="en-GB" dirty="0">
                <a:latin typeface="+mj-lt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>
                <a:latin typeface="+mj-lt"/>
              </a:rPr>
              <a:t>Kereszttáblás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elemzés</a:t>
            </a:r>
            <a:r>
              <a:rPr lang="en-GB" dirty="0">
                <a:latin typeface="+mj-lt"/>
              </a:rPr>
              <a:t> – </a:t>
            </a:r>
            <a:r>
              <a:rPr lang="en-GB" dirty="0" err="1">
                <a:latin typeface="+mj-lt"/>
              </a:rPr>
              <a:t>függetlenség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vizsgálat</a:t>
            </a:r>
            <a:endParaRPr lang="en-GB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>
                <a:latin typeface="+mj-lt"/>
              </a:rPr>
              <a:t>Cramér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mutatók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nagyon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gyenge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kapcsolatra</a:t>
            </a:r>
            <a:r>
              <a:rPr lang="en-GB" dirty="0">
                <a:latin typeface="+mj-lt"/>
              </a:rPr>
              <a:t> </a:t>
            </a:r>
            <a:r>
              <a:rPr lang="en-GB" dirty="0" err="1">
                <a:latin typeface="+mj-lt"/>
              </a:rPr>
              <a:t>utalnak</a:t>
            </a:r>
            <a:endParaRPr lang="en-GB" dirty="0">
              <a:latin typeface="+mj-lt"/>
            </a:endParaRPr>
          </a:p>
          <a:p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58E26935-E401-4303-AE7C-17B70BF19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0714" y="651187"/>
            <a:ext cx="8348661" cy="697690"/>
          </a:xfrm>
        </p:spPr>
        <p:txBody>
          <a:bodyPr/>
          <a:lstStyle/>
          <a:p>
            <a:r>
              <a:rPr lang="en-GB" dirty="0" err="1"/>
              <a:t>Koronavírus</a:t>
            </a:r>
            <a:r>
              <a:rPr lang="en-GB" dirty="0"/>
              <a:t> </a:t>
            </a:r>
            <a:r>
              <a:rPr lang="en-GB" dirty="0" err="1"/>
              <a:t>járvány</a:t>
            </a:r>
            <a:r>
              <a:rPr lang="en-GB" dirty="0"/>
              <a:t> (2020-2021)</a:t>
            </a:r>
            <a:endParaRPr lang="hu-HU" dirty="0"/>
          </a:p>
        </p:txBody>
      </p:sp>
      <p:sp>
        <p:nvSpPr>
          <p:cNvPr id="6" name="Dátum helye 3">
            <a:extLst>
              <a:ext uri="{FF2B5EF4-FFF2-40B4-BE49-F238E27FC236}">
                <a16:creationId xmlns:a16="http://schemas.microsoft.com/office/drawing/2014/main" id="{426A4420-B4BA-4734-8BD7-92331BC40449}"/>
              </a:ext>
            </a:extLst>
          </p:cNvPr>
          <p:cNvSpPr txBox="1">
            <a:spLocks/>
          </p:cNvSpPr>
          <p:nvPr/>
        </p:nvSpPr>
        <p:spPr>
          <a:xfrm>
            <a:off x="8880474" y="427453"/>
            <a:ext cx="2743200" cy="184105"/>
          </a:xfrm>
          <a:prstGeom prst="rect">
            <a:avLst/>
          </a:prstGeom>
        </p:spPr>
        <p:txBody>
          <a:bodyPr lIns="0" tIns="0" rIns="0" bIns="0"/>
          <a:lstStyle>
            <a:defPPr>
              <a:defRPr lang="hu-HU"/>
            </a:defPPr>
            <a:lvl1pPr marL="0" algn="r" defTabSz="914400" rtl="0" eaLnBrk="1" latinLnBrk="0" hangingPunct="1">
              <a:defRPr sz="900" kern="1200">
                <a:solidFill>
                  <a:srgbClr val="1B213E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/>
              <a:t>2021.05. 13.</a:t>
            </a:r>
          </a:p>
          <a:p>
            <a:endParaRPr lang="hu-HU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93C4D9F-1CDB-42C1-B20B-7032B63BEE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2649149"/>
              </p:ext>
            </p:extLst>
          </p:nvPr>
        </p:nvGraphicFramePr>
        <p:xfrm>
          <a:off x="485501" y="3621373"/>
          <a:ext cx="4372826" cy="31391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5FEE88E-BB47-4E71-8843-2F2EE01F52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7095683"/>
              </p:ext>
            </p:extLst>
          </p:nvPr>
        </p:nvGraphicFramePr>
        <p:xfrm>
          <a:off x="7926242" y="3344374"/>
          <a:ext cx="4372826" cy="32366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A47E6EA-E514-4786-A776-09B813493F4E}"/>
              </a:ext>
            </a:extLst>
          </p:cNvPr>
          <p:cNvSpPr txBox="1"/>
          <p:nvPr/>
        </p:nvSpPr>
        <p:spPr>
          <a:xfrm>
            <a:off x="1067163" y="3067375"/>
            <a:ext cx="3791164" cy="553998"/>
          </a:xfrm>
          <a:prstGeom prst="rect">
            <a:avLst/>
          </a:prstGeom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hu-HU" dirty="0"/>
              <a:t>9. ábra: szobatípusok változása a Covid-19 hatására</a:t>
            </a:r>
            <a:endParaRPr lang="en-A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D378FA-9D0C-4C90-9B3D-BF0C58E1644E}"/>
              </a:ext>
            </a:extLst>
          </p:cNvPr>
          <p:cNvSpPr txBox="1"/>
          <p:nvPr/>
        </p:nvSpPr>
        <p:spPr>
          <a:xfrm>
            <a:off x="8394433" y="2421044"/>
            <a:ext cx="35865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hu-HU" dirty="0"/>
              <a:t>10. ábra: host típusok változása a Covid-19 hatására</a:t>
            </a:r>
            <a:endParaRPr lang="en-AU" dirty="0"/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D12FA7F5-9C60-440B-93E1-77A28E82E3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685536"/>
              </p:ext>
            </p:extLst>
          </p:nvPr>
        </p:nvGraphicFramePr>
        <p:xfrm>
          <a:off x="4697019" y="3796283"/>
          <a:ext cx="3120448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0448">
                  <a:extLst>
                    <a:ext uri="{9D8B030D-6E8A-4147-A177-3AD203B41FA5}">
                      <a16:colId xmlns:a16="http://schemas.microsoft.com/office/drawing/2014/main" val="1374834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3. táblázat: Covid- 19 hatásának vizsgálata 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103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b="1" dirty="0"/>
                        <a:t>Szobatípus megoszlás: </a:t>
                      </a:r>
                      <a:br>
                        <a:rPr lang="hu-HU" b="1" dirty="0"/>
                      </a:br>
                      <a:r>
                        <a:rPr lang="hu-HU" dirty="0"/>
                        <a:t>P-érték: 1.44E -17</a:t>
                      </a:r>
                      <a:br>
                        <a:rPr lang="hu-HU" dirty="0"/>
                      </a:br>
                      <a:r>
                        <a:rPr lang="hu-HU" dirty="0"/>
                        <a:t>Cramér mutató: 0.041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1149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b="1" dirty="0"/>
                        <a:t>Host-típus megoszlás: </a:t>
                      </a:r>
                    </a:p>
                    <a:p>
                      <a:r>
                        <a:rPr lang="hu-HU" dirty="0"/>
                        <a:t>P-érték: 6.2E -12</a:t>
                      </a:r>
                    </a:p>
                    <a:p>
                      <a:r>
                        <a:rPr lang="hu-HU" dirty="0"/>
                        <a:t>Cramér mutató: 0.033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567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1089230"/>
      </p:ext>
    </p:extLst>
  </p:cSld>
  <p:clrMapOvr>
    <a:masterClrMapping/>
  </p:clrMapOvr>
</p:sld>
</file>

<file path=ppt/theme/theme1.xml><?xml version="1.0" encoding="utf-8"?>
<a:theme xmlns:a="http://schemas.openxmlformats.org/drawingml/2006/main" name="Corvinus cím dia">
  <a:themeElements>
    <a:clrScheme name="Corvinus színséma">
      <a:dk1>
        <a:srgbClr val="1B213E"/>
      </a:dk1>
      <a:lt1>
        <a:sysClr val="window" lastClr="FFFFFF"/>
      </a:lt1>
      <a:dk2>
        <a:srgbClr val="BF8F55"/>
      </a:dk2>
      <a:lt2>
        <a:srgbClr val="DEC5A6"/>
      </a:lt2>
      <a:accent1>
        <a:srgbClr val="D1AF84"/>
      </a:accent1>
      <a:accent2>
        <a:srgbClr val="4D4B66"/>
      </a:accent2>
      <a:accent3>
        <a:srgbClr val="78748A"/>
      </a:accent3>
      <a:accent4>
        <a:srgbClr val="5C6873"/>
      </a:accent4>
      <a:accent5>
        <a:srgbClr val="898E97"/>
      </a:accent5>
      <a:accent6>
        <a:srgbClr val="A9ABB2"/>
      </a:accent6>
      <a:hlink>
        <a:srgbClr val="0563C1"/>
      </a:hlink>
      <a:folHlink>
        <a:srgbClr val="954F72"/>
      </a:folHlink>
    </a:clrScheme>
    <a:fontScheme name="Corvinus betűtípus séma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b" anchorCtr="0"/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rvinus alap dia">
  <a:themeElements>
    <a:clrScheme name="Corvinus színséma">
      <a:dk1>
        <a:srgbClr val="1B213E"/>
      </a:dk1>
      <a:lt1>
        <a:sysClr val="window" lastClr="FFFFFF"/>
      </a:lt1>
      <a:dk2>
        <a:srgbClr val="BF8F55"/>
      </a:dk2>
      <a:lt2>
        <a:srgbClr val="DEC5A6"/>
      </a:lt2>
      <a:accent1>
        <a:srgbClr val="D1AF84"/>
      </a:accent1>
      <a:accent2>
        <a:srgbClr val="4D4B66"/>
      </a:accent2>
      <a:accent3>
        <a:srgbClr val="78748A"/>
      </a:accent3>
      <a:accent4>
        <a:srgbClr val="5C6873"/>
      </a:accent4>
      <a:accent5>
        <a:srgbClr val="898E97"/>
      </a:accent5>
      <a:accent6>
        <a:srgbClr val="A9ABB2"/>
      </a:accent6>
      <a:hlink>
        <a:srgbClr val="0563C1"/>
      </a:hlink>
      <a:folHlink>
        <a:srgbClr val="954F72"/>
      </a:folHlink>
    </a:clrScheme>
    <a:fontScheme name="Corvinus betűtípus séma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b" anchorCtr="0"/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rvinus táblázat dia">
  <a:themeElements>
    <a:clrScheme name="Corvinus színséma">
      <a:dk1>
        <a:srgbClr val="1B213E"/>
      </a:dk1>
      <a:lt1>
        <a:sysClr val="window" lastClr="FFFFFF"/>
      </a:lt1>
      <a:dk2>
        <a:srgbClr val="BF8F55"/>
      </a:dk2>
      <a:lt2>
        <a:srgbClr val="DEC5A6"/>
      </a:lt2>
      <a:accent1>
        <a:srgbClr val="D1AF84"/>
      </a:accent1>
      <a:accent2>
        <a:srgbClr val="4D4B66"/>
      </a:accent2>
      <a:accent3>
        <a:srgbClr val="78748A"/>
      </a:accent3>
      <a:accent4>
        <a:srgbClr val="5C6873"/>
      </a:accent4>
      <a:accent5>
        <a:srgbClr val="898E97"/>
      </a:accent5>
      <a:accent6>
        <a:srgbClr val="A9ABB2"/>
      </a:accent6>
      <a:hlink>
        <a:srgbClr val="0563C1"/>
      </a:hlink>
      <a:folHlink>
        <a:srgbClr val="954F72"/>
      </a:folHlink>
    </a:clrScheme>
    <a:fontScheme name="Corvinus betűtípus séma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b" anchorCtr="0"/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rvinus üres dia">
  <a:themeElements>
    <a:clrScheme name="Corvinus színséma">
      <a:dk1>
        <a:srgbClr val="1B213E"/>
      </a:dk1>
      <a:lt1>
        <a:sysClr val="window" lastClr="FFFFFF"/>
      </a:lt1>
      <a:dk2>
        <a:srgbClr val="BF8F55"/>
      </a:dk2>
      <a:lt2>
        <a:srgbClr val="DEC5A6"/>
      </a:lt2>
      <a:accent1>
        <a:srgbClr val="D1AF84"/>
      </a:accent1>
      <a:accent2>
        <a:srgbClr val="4D4B66"/>
      </a:accent2>
      <a:accent3>
        <a:srgbClr val="78748A"/>
      </a:accent3>
      <a:accent4>
        <a:srgbClr val="5C6873"/>
      </a:accent4>
      <a:accent5>
        <a:srgbClr val="898E97"/>
      </a:accent5>
      <a:accent6>
        <a:srgbClr val="A9ABB2"/>
      </a:accent6>
      <a:hlink>
        <a:srgbClr val="0563C1"/>
      </a:hlink>
      <a:folHlink>
        <a:srgbClr val="954F72"/>
      </a:folHlink>
    </a:clrScheme>
    <a:fontScheme name="Corvinus betűtípus séma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b" anchorCtr="0"/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Köszönjük a figyelmet!">
  <a:themeElements>
    <a:clrScheme name="Corvinus színséma">
      <a:dk1>
        <a:srgbClr val="1B213E"/>
      </a:dk1>
      <a:lt1>
        <a:sysClr val="window" lastClr="FFFFFF"/>
      </a:lt1>
      <a:dk2>
        <a:srgbClr val="BF8F55"/>
      </a:dk2>
      <a:lt2>
        <a:srgbClr val="DEC5A6"/>
      </a:lt2>
      <a:accent1>
        <a:srgbClr val="D1AF84"/>
      </a:accent1>
      <a:accent2>
        <a:srgbClr val="4D4B66"/>
      </a:accent2>
      <a:accent3>
        <a:srgbClr val="78748A"/>
      </a:accent3>
      <a:accent4>
        <a:srgbClr val="5C6873"/>
      </a:accent4>
      <a:accent5>
        <a:srgbClr val="898E97"/>
      </a:accent5>
      <a:accent6>
        <a:srgbClr val="A9ABB2"/>
      </a:accent6>
      <a:hlink>
        <a:srgbClr val="0563C1"/>
      </a:hlink>
      <a:folHlink>
        <a:srgbClr val="954F72"/>
      </a:folHlink>
    </a:clrScheme>
    <a:fontScheme name="Corvinus betűtípus séma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b" anchorCtr="0"/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Segédanyagok">
  <a:themeElements>
    <a:clrScheme name="Corvinus színséma">
      <a:dk1>
        <a:srgbClr val="1B213E"/>
      </a:dk1>
      <a:lt1>
        <a:sysClr val="window" lastClr="FFFFFF"/>
      </a:lt1>
      <a:dk2>
        <a:srgbClr val="BF8F55"/>
      </a:dk2>
      <a:lt2>
        <a:srgbClr val="DEC5A6"/>
      </a:lt2>
      <a:accent1>
        <a:srgbClr val="D1AF84"/>
      </a:accent1>
      <a:accent2>
        <a:srgbClr val="4D4B66"/>
      </a:accent2>
      <a:accent3>
        <a:srgbClr val="78748A"/>
      </a:accent3>
      <a:accent4>
        <a:srgbClr val="5C6873"/>
      </a:accent4>
      <a:accent5>
        <a:srgbClr val="898E97"/>
      </a:accent5>
      <a:accent6>
        <a:srgbClr val="A9ABB2"/>
      </a:accent6>
      <a:hlink>
        <a:srgbClr val="0563C1"/>
      </a:hlink>
      <a:folHlink>
        <a:srgbClr val="954F72"/>
      </a:folHlink>
    </a:clrScheme>
    <a:fontScheme name="Corvinus betűtípus séma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tIns="0" rIns="0" bIns="0" anchor="b" anchorCtr="0"/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64395327C020F42AC09257C3969B8E7" ma:contentTypeVersion="2" ma:contentTypeDescription="Create a new document." ma:contentTypeScope="" ma:versionID="beeac85cf8bd4daf1bffc270adc278dc">
  <xsd:schema xmlns:xsd="http://www.w3.org/2001/XMLSchema" xmlns:xs="http://www.w3.org/2001/XMLSchema" xmlns:p="http://schemas.microsoft.com/office/2006/metadata/properties" xmlns:ns2="e949502e-ad95-410e-ae17-ae0a2eac1152" targetNamespace="http://schemas.microsoft.com/office/2006/metadata/properties" ma:root="true" ma:fieldsID="79430ff52c5001990cce17eb01272a70" ns2:_="">
    <xsd:import namespace="e949502e-ad95-410e-ae17-ae0a2eac115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49502e-ad95-410e-ae17-ae0a2eac115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205E837-E008-43BF-9A13-EB2733E7E17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4FD6FA0-5734-43CC-9718-61C44DA453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949502e-ad95-410e-ae17-ae0a2eac115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953DFB7-88EF-42ED-9403-F5B00A31DE9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3298</TotalTime>
  <Words>989</Words>
  <Application>Microsoft Office PowerPoint</Application>
  <PresentationFormat>Widescreen</PresentationFormat>
  <Paragraphs>152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Arial</vt:lpstr>
      <vt:lpstr>Arial </vt:lpstr>
      <vt:lpstr>Calibri</vt:lpstr>
      <vt:lpstr>Georgia</vt:lpstr>
      <vt:lpstr>Georgia </vt:lpstr>
      <vt:lpstr>Muli</vt:lpstr>
      <vt:lpstr>Wingdings</vt:lpstr>
      <vt:lpstr>Corvinus cím dia</vt:lpstr>
      <vt:lpstr>Corvinus alap dia</vt:lpstr>
      <vt:lpstr>Corvinus táblázat dia</vt:lpstr>
      <vt:lpstr>Corvinus üres dia</vt:lpstr>
      <vt:lpstr>Köszönjük a figyelmet!</vt:lpstr>
      <vt:lpstr>Segédanyagok</vt:lpstr>
      <vt:lpstr>Az Airbnb helyzete Berlinben</vt:lpstr>
      <vt:lpstr>Tartalom</vt:lpstr>
      <vt:lpstr>Berlin különlegességei</vt:lpstr>
      <vt:lpstr>Idősorok: 2016-2021 </vt:lpstr>
      <vt:lpstr>Idősorok: 2016-2021</vt:lpstr>
      <vt:lpstr>Kerületek árkülönbsége (2015)  </vt:lpstr>
      <vt:lpstr>Szabályozás hatása (2016)</vt:lpstr>
      <vt:lpstr>Szabályozás hatása – szobatípusok:</vt:lpstr>
      <vt:lpstr>Koronavírus járvány (2020-2021)</vt:lpstr>
      <vt:lpstr>Következtetések</vt:lpstr>
      <vt:lpstr>Források</vt:lpstr>
      <vt:lpstr>Ábra és forrásjegyzék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Microsoft Office User</dc:creator>
  <cp:lastModifiedBy>Meleg András</cp:lastModifiedBy>
  <cp:revision>336</cp:revision>
  <dcterms:created xsi:type="dcterms:W3CDTF">2020-10-20T10:56:19Z</dcterms:created>
  <dcterms:modified xsi:type="dcterms:W3CDTF">2021-05-13T01:08:02Z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0x010100864395327C020F42AC09257C3969B8E7</vt:lpwstr>
  </property>
</Properties>
</file>

<file path=docProps/thumbnail.jpeg>
</file>